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Lst>
  <p:sldSz cy="5143500" cx="9144000"/>
  <p:notesSz cx="6858000" cy="9144000"/>
  <p:embeddedFontLst>
    <p:embeddedFont>
      <p:font typeface="Roboto"/>
      <p:regular r:id="rId102"/>
      <p:bold r:id="rId103"/>
      <p:italic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5" Type="http://schemas.openxmlformats.org/officeDocument/2006/relationships/font" Target="fonts/Roboto-boldItalic.fntdata"/><Relationship Id="rId104" Type="http://schemas.openxmlformats.org/officeDocument/2006/relationships/font" Target="fonts/Roboto-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oboto-bold.fntdata"/><Relationship Id="rId102" Type="http://schemas.openxmlformats.org/officeDocument/2006/relationships/font" Target="fonts/Roboto-regular.fntdata"/><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8db945dddf_4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db945dddf_4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Bound states, if energy is less than potential, particle is bounded. Scattering state, energy is greater than potential, then the particle is free and can</a:t>
            </a:r>
            <a:endParaRPr/>
          </a:p>
          <a:p>
            <a:pPr indent="0" lvl="0" marL="0" rtl="0" algn="l">
              <a:spcBef>
                <a:spcPts val="0"/>
              </a:spcBef>
              <a:spcAft>
                <a:spcPts val="0"/>
              </a:spcAft>
              <a:buNone/>
            </a:pPr>
            <a:r>
              <a:rPr lang="en" sz="1150">
                <a:solidFill>
                  <a:srgbClr val="242729"/>
                </a:solidFill>
                <a:highlight>
                  <a:srgbClr val="FFFFFF"/>
                </a:highlight>
                <a:latin typeface="Georgia"/>
                <a:ea typeface="Georgia"/>
                <a:cs typeface="Georgia"/>
                <a:sym typeface="Georgia"/>
              </a:rPr>
              <a:t>In a bound state, the energy will be quantized, that is, only multiples of a certain quantity of energy will be allowed.</a:t>
            </a:r>
            <a:endParaRPr sz="1150">
              <a:solidFill>
                <a:srgbClr val="2427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150">
                <a:solidFill>
                  <a:srgbClr val="242729"/>
                </a:solidFill>
                <a:highlight>
                  <a:srgbClr val="FFFFFF"/>
                </a:highlight>
                <a:latin typeface="Georgia"/>
                <a:ea typeface="Georgia"/>
                <a:cs typeface="Georgia"/>
                <a:sym typeface="Georgia"/>
              </a:rPr>
              <a:t>Penetration depth is directly proportional to α^2 =hbar^2/ 2m(V0−E) &gt; 0</a:t>
            </a:r>
            <a:endParaRPr sz="1150">
              <a:solidFill>
                <a:srgbClr val="242729"/>
              </a:solidFill>
              <a:highlight>
                <a:srgbClr val="FFFFFF"/>
              </a:highlight>
              <a:latin typeface="Georgia"/>
              <a:ea typeface="Georgia"/>
              <a:cs typeface="Georgia"/>
              <a:sym typeface="Georgi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8db945dddf_4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8db945dddf_4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8db945dddf_4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8db945dddf_4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22222"/>
                </a:solidFill>
                <a:highlight>
                  <a:srgbClr val="FFFFFF"/>
                </a:highlight>
              </a:rPr>
              <a:t>AIRY functions :  y″−xy=0</a:t>
            </a:r>
            <a:endParaRPr sz="120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rPr lang="en" sz="1200">
                <a:solidFill>
                  <a:srgbClr val="222222"/>
                </a:solidFill>
                <a:highlight>
                  <a:srgbClr val="FFFFFF"/>
                </a:highlight>
              </a:rPr>
              <a:t>Also explain tunneling</a:t>
            </a:r>
            <a:endParaRPr sz="1200">
              <a:solidFill>
                <a:srgbClr val="222222"/>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8db945dddf_4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db945dddf_4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8dbaea39e6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dbaea39e6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867179f30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67179f30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wave function, probabilities on left and right side of the barrier. If barrier is thin enough, then tunneling easy.</a:t>
            </a:r>
            <a:endParaRPr/>
          </a:p>
          <a:p>
            <a:pPr indent="0" lvl="0" marL="0" rtl="0" algn="l">
              <a:spcBef>
                <a:spcPts val="0"/>
              </a:spcBef>
              <a:spcAft>
                <a:spcPts val="0"/>
              </a:spcAft>
              <a:buNone/>
            </a:pPr>
            <a:r>
              <a:rPr lang="en"/>
              <a:t>Quantum state -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867179f30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67179f30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67179f30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67179f30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867179f30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67179f30d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chemeClr val="dk1"/>
                </a:solidFill>
                <a:latin typeface="Times New Roman"/>
                <a:ea typeface="Times New Roman"/>
                <a:cs typeface="Times New Roman"/>
                <a:sym typeface="Times New Roman"/>
              </a:rPr>
              <a:t>Hot Carrier Degradation is one of the factors that cause the number of write-erase cycles to be limited</a:t>
            </a:r>
            <a:endParaRPr sz="7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867179f30d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67179f30d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rPr>
              <a:t> When a large positive voltage is applied to the metal with respect to the substrate, the left-hand side of the band diagram is lowered, and tunneling of electrons from the conduction band of the semiconductor into the conduction band of the oxide.</a:t>
            </a:r>
            <a:endParaRPr sz="1200">
              <a:solidFill>
                <a:srgbClr val="222222"/>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At Fowler-Nordheim conditions the electron tunnels through a part of the barrier to the conduction band of the SiO2. From there it can flow to the anode</a:t>
            </a:r>
            <a:endParaRPr sz="1200">
              <a:solidFill>
                <a:srgbClr val="222222"/>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8dad5c03e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8dad5c03e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867179f30d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67179f30d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At direct tunneling conditions the electron tunnels through the whole oxide energy barrier</a:t>
            </a:r>
            <a:endParaRPr sz="1200">
              <a:solidFill>
                <a:srgbClr val="222222"/>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67179f30d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67179f30d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If the floating gate is not charged (i.e. neutral), then the device operates almost like a normal MOSFET, a positive charge in the control gate creates a channel in the p-substrate that carries a current from source to drain. If however the floating gate is negatively charged, then this charge shields the channel region somewhat from the control gate and prevents the formation of a channel between source and drain. The </a:t>
            </a:r>
            <a:r>
              <a:rPr b="1" i="1" lang="en">
                <a:solidFill>
                  <a:schemeClr val="dk1"/>
                </a:solidFill>
              </a:rPr>
              <a:t>threshold voltage</a:t>
            </a:r>
            <a:r>
              <a:rPr lang="en">
                <a:solidFill>
                  <a:schemeClr val="dk1"/>
                </a:solidFill>
              </a:rPr>
              <a:t> is the voltage applied to the control gate at which a transistor becomes conductive. The presence or the absence of a charge results in a more positive or more negative threshold voltage. In flash memory lingo, programming (putting electrons into the floating gate) means writing a 0, erasing (removing the charge from the floating gate) means resetting the flash memory contents to 1; or in other words: a programmed cell stores a logic 0, an erased (a.k.a. flashed) cell stores a logic 1.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8dad5c03e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dad5c03e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dc2a9fc1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dc2a9fc1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Scm file:  This is a user-defined script file that contains Scheme script commands describing the steps to be executed by Sentaurus Structure Editor when creating a device structure. This file can be edited.</a:t>
            </a:r>
            <a:endParaRPr/>
          </a:p>
          <a:p>
            <a:pPr indent="-298450" lvl="0" marL="457200" rtl="0" algn="l">
              <a:spcBef>
                <a:spcPts val="0"/>
              </a:spcBef>
              <a:spcAft>
                <a:spcPts val="0"/>
              </a:spcAft>
              <a:buSzPts val="1100"/>
              <a:buAutoNum type="arabicPeriod"/>
            </a:pPr>
            <a:r>
              <a:rPr lang="en"/>
              <a:t>Sat file: This file contains the model geometry in native ACIS format and cannot be edited directly.</a:t>
            </a:r>
            <a:endParaRPr/>
          </a:p>
          <a:p>
            <a:pPr indent="-298450" lvl="0" marL="457200" rtl="0" algn="l">
              <a:spcBef>
                <a:spcPts val="0"/>
              </a:spcBef>
              <a:spcAft>
                <a:spcPts val="0"/>
              </a:spcAft>
              <a:buSzPts val="1100"/>
              <a:buAutoNum type="arabicPeriod"/>
            </a:pPr>
            <a:r>
              <a:rPr lang="en"/>
              <a:t>Bnd.tdr: This is a boundary representation file written in TDR file format.</a:t>
            </a:r>
            <a:endParaRPr/>
          </a:p>
          <a:p>
            <a:pPr indent="-298450" lvl="0" marL="457200" rtl="0" algn="l">
              <a:spcBef>
                <a:spcPts val="0"/>
              </a:spcBef>
              <a:spcAft>
                <a:spcPts val="0"/>
              </a:spcAft>
              <a:buSzPts val="1100"/>
              <a:buAutoNum type="arabicPeriod"/>
            </a:pPr>
            <a:r>
              <a:rPr lang="en"/>
              <a:t>Msh.log: contains the Sentaurus Mesh output protocol, which includes some information about meshing steps and mesh statistics.</a:t>
            </a:r>
            <a:endParaRPr/>
          </a:p>
          <a:p>
            <a:pPr indent="-298450" lvl="0" marL="457200" rtl="0" algn="l">
              <a:spcBef>
                <a:spcPts val="0"/>
              </a:spcBef>
              <a:spcAft>
                <a:spcPts val="0"/>
              </a:spcAft>
              <a:buSzPts val="1100"/>
              <a:buAutoNum type="arabicPeriod"/>
            </a:pPr>
            <a:r>
              <a:rPr lang="en"/>
              <a:t>Msh.tdr: output tdr file with mesh info</a:t>
            </a:r>
            <a:endParaRPr/>
          </a:p>
          <a:p>
            <a:pPr indent="-298450" lvl="0" marL="457200" rtl="0" algn="l">
              <a:spcBef>
                <a:spcPts val="0"/>
              </a:spcBef>
              <a:spcAft>
                <a:spcPts val="0"/>
              </a:spcAft>
              <a:buSzPts val="1100"/>
              <a:buAutoNum type="arabicPeriod"/>
            </a:pPr>
            <a:r>
              <a:rPr lang="en"/>
              <a:t>Msh.cmd: a command file (.cmd) . This and bnd.tdr are inputs for meshing. Msh.tdr  and msh.log are output.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8dc2a9fc1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dc2a9fc1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Reduced parasitic capacitance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8dc2a9fc1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dc2a9fc1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8dc2a9fc1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dc2a9fc1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8dc2a9fc1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dc2a9fc1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8dc2a9fc1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8dc2a9fc1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8dc2a9fc1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dc2a9fc1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8dad5c03e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8dad5c03e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8dc2a9fc1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dc2a9fc1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8dc2a9fc1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8dc2a9fc1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8dc2a9fc1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8dc2a9fc1c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8dc2a9fc1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8dc2a9fc1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8dea7521c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8dea7521c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8dc2a9fc1c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dc2a9fc1c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8dc2a9fc1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dc2a9fc1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8dc2a9fc1c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8dc2a9fc1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8dc2a9fc1c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8dc2a9fc1c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8dc2a9fc1c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8dc2a9fc1c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8dad5c03e8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8dad5c03e8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8dc2a9fc1c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8dc2a9fc1c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dimensions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8dc2a9fc1c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8dc2a9fc1c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8dc2a9fc1c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8dc2a9fc1c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8dc2a9fc1c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8dc2a9fc1c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8dc2a9fc1c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8dc2a9fc1c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8dc2a9fc1c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8dc2a9fc1c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8dc2a9fc1c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8dc2a9fc1c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#points &lt; #tree vertices?????????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8dad5c03e8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8dad5c03e8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8db945dddf_3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8db945dddf_3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Continuity and Poisson equation</a:t>
            </a:r>
            <a:endParaRPr/>
          </a:p>
          <a:p>
            <a:pPr indent="0" lvl="0" marL="0" rtl="0" algn="l">
              <a:spcBef>
                <a:spcPts val="0"/>
              </a:spcBef>
              <a:spcAft>
                <a:spcPts val="0"/>
              </a:spcAft>
              <a:buNone/>
            </a:pPr>
            <a:r>
              <a:rPr lang="en"/>
              <a:t>Explain the command file sections</a:t>
            </a:r>
            <a:endParaRPr/>
          </a:p>
          <a:p>
            <a:pPr indent="0" lvl="0" marL="0" rtl="0" algn="l">
              <a:spcBef>
                <a:spcPts val="0"/>
              </a:spcBef>
              <a:spcAft>
                <a:spcPts val="0"/>
              </a:spcAft>
              <a:buNone/>
            </a:pPr>
            <a:r>
              <a:rPr lang="en"/>
              <a:t>Explain carrier transport models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8db945dddf_3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8db945dddf_3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8dad5c03e8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8dad5c03e8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about wave function. </a:t>
            </a:r>
            <a:r>
              <a:rPr lang="en">
                <a:solidFill>
                  <a:schemeClr val="dk1"/>
                </a:solidFill>
                <a:latin typeface="Georgia"/>
                <a:ea typeface="Georgia"/>
                <a:cs typeface="Georgia"/>
                <a:sym typeface="Georgia"/>
              </a:rPr>
              <a:t>Have to read more detail  about wave function square</a:t>
            </a:r>
            <a:endParaRPr/>
          </a:p>
          <a:p>
            <a:pPr indent="0" lvl="0" marL="0" rtl="0" algn="l">
              <a:spcBef>
                <a:spcPts val="0"/>
              </a:spcBef>
              <a:spcAft>
                <a:spcPts val="0"/>
              </a:spcAft>
              <a:buNone/>
            </a:pPr>
            <a:r>
              <a:rPr lang="en"/>
              <a:t>Second law of motion- to find position and velocity of a macro object. Schrodinger equation gives wave function which describes the dynamics of the particle</a:t>
            </a:r>
            <a:endParaRPr/>
          </a:p>
          <a:p>
            <a:pPr indent="0" lvl="0" marL="0" rtl="0" algn="l">
              <a:spcBef>
                <a:spcPts val="0"/>
              </a:spcBef>
              <a:spcAft>
                <a:spcPts val="0"/>
              </a:spcAft>
              <a:buNone/>
            </a:pPr>
            <a:r>
              <a:rPr lang="en"/>
              <a:t>Explain conservation of energy for the last point.</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8cb4765ee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cb4765ee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8dbaea39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8dbaea39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8dbaea39e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8dbaea39e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Polydepletion effect</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8dbaea39e6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8dbaea39e6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8dbaea39e6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8dbaea39e6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8dbaea39e6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8dbaea39e6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8dbaea39e6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8dbaea39e6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8db945dddf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8db945dddf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8db945dddf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8db945dddf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8db945ddd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8db945ddd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8dad5c03e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8dad5c03e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8db945dddf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8db945dddf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8dad5c03e8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8dad5c03e8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8dad5c03e8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8dad5c03e8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8dad5c03e8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8dad5c03e8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8ce9d28bf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8ce9d28bf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8ce9d28bf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8ce9d28bf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8ce9d28bfc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8ce9d28bfc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8ce9d28bfc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8ce9d28bfc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8ce9d28bfc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8ce9d28bfc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8ce9d28bfc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8ce9d28bfc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8db945dddf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db945dddf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tell this is used everywhere in TCAD to solve poisson and continuity equations</a:t>
            </a:r>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8ce9d28bf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8ce9d28bf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8ce9d28bfc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8ce9d28bfc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8ce9d28bfc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8ce9d28bfc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8ce9d28bfc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8ce9d28bfc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8ce9d28bfc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8ce9d28bfc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8ce9d28bfc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8ce9d28bfc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8ce9d28bfc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8ce9d28bfc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8ce9d28bfc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8ce9d28bfc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8ce9d28bfc_2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8ce9d28bfc_2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8ce9d28bfc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8ce9d28bfc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8db945dddf_3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8db945dddf_3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8ce9d28bfc_2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8ce9d28bfc_2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8ce9d28bfc_2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8ce9d28bfc_2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8ce9d28bfc_2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8ce9d28bfc_2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8d59f8c5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8d59f8c5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8ce9d28bfc_2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8ce9d28bfc_2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8ce9d28bfc_2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8ce9d28bfc_2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8ce9d28bfc_2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8ce9d28bfc_2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latin typeface="Roboto"/>
                <a:ea typeface="Roboto"/>
                <a:cs typeface="Roboto"/>
                <a:sym typeface="Roboto"/>
              </a:rPr>
              <a:t>widely used for cell analysis or calibration purposes.</a:t>
            </a:r>
            <a:endParaRPr sz="1200">
              <a:solidFill>
                <a:srgbClr val="333333"/>
              </a:solidFill>
              <a:latin typeface="Roboto"/>
              <a:ea typeface="Roboto"/>
              <a:cs typeface="Roboto"/>
              <a:sym typeface="Roboto"/>
            </a:endParaRPr>
          </a:p>
          <a:p>
            <a:pPr indent="0" lvl="0" marL="0" rtl="0" algn="l">
              <a:spcBef>
                <a:spcPts val="0"/>
              </a:spcBef>
              <a:spcAft>
                <a:spcPts val="0"/>
              </a:spcAft>
              <a:buNone/>
            </a:pPr>
            <a:r>
              <a:rPr lang="en" sz="1200">
                <a:solidFill>
                  <a:srgbClr val="333333"/>
                </a:solidFill>
                <a:latin typeface="Roboto"/>
                <a:ea typeface="Roboto"/>
                <a:cs typeface="Roboto"/>
                <a:sym typeface="Roboto"/>
              </a:rPr>
              <a:t>Decreases when lambda increases as each photon has higher energy</a:t>
            </a:r>
            <a:endParaRPr sz="1200">
              <a:solidFill>
                <a:srgbClr val="333333"/>
              </a:solidFill>
              <a:latin typeface="Roboto"/>
              <a:ea typeface="Roboto"/>
              <a:cs typeface="Roboto"/>
              <a:sym typeface="Roboto"/>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8ce9d28bfc_2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8ce9d28bfc_2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8ce9d28bfc_2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8ce9d28bfc_2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8ce9d28bfc_2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8ce9d28bfc_2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8db945dddf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8db945dddf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8ce9d28bfc_2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8ce9d28bfc_2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8ce9d28bfc_2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8ce9d28bfc_2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8ce9d28bfc_2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8ce9d28bfc_2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8ce9d28bfc_2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8ce9d28bfc_2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8ce9d28bfc_2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8ce9d28bfc_2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8ce9d28bfc_2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8ce9d28bfc_2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8ce9d28bfc_2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8ce9d28bfc_2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Font typeface="Times New Roman"/>
              <a:buNone/>
              <a:defRPr sz="5200">
                <a:latin typeface="Times New Roman"/>
                <a:ea typeface="Times New Roman"/>
                <a:cs typeface="Times New Roman"/>
                <a:sym typeface="Times New Roma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Times New Roman"/>
              <a:buNone/>
              <a:defRPr sz="2800">
                <a:latin typeface="Times New Roman"/>
                <a:ea typeface="Times New Roman"/>
                <a:cs typeface="Times New Roman"/>
                <a:sym typeface="Times New Roman"/>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Times New Roman"/>
              <a:buNone/>
              <a:defRPr sz="2800">
                <a:solidFill>
                  <a:schemeClr val="dk1"/>
                </a:solidFill>
                <a:latin typeface="Times New Roman"/>
                <a:ea typeface="Times New Roman"/>
                <a:cs typeface="Times New Roman"/>
                <a:sym typeface="Times New Roman"/>
              </a:defRPr>
            </a:lvl1pPr>
            <a:lvl2pPr lvl="1">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2pPr>
            <a:lvl3pPr lvl="2">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3pPr>
            <a:lvl4pPr lvl="3">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4pPr>
            <a:lvl5pPr lvl="4">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5pPr>
            <a:lvl6pPr lvl="5">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6pPr>
            <a:lvl7pPr lvl="6">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7pPr>
            <a:lvl8pPr lvl="7">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8pPr>
            <a:lvl9pPr lvl="8">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Font typeface="Times New Roman"/>
              <a:buChar char="●"/>
              <a:defRPr sz="1800">
                <a:latin typeface="Times New Roman"/>
                <a:ea typeface="Times New Roman"/>
                <a:cs typeface="Times New Roman"/>
                <a:sym typeface="Times New Roman"/>
              </a:defRPr>
            </a:lvl1pPr>
            <a:lvl2pPr indent="-317500" lvl="1" marL="914400">
              <a:lnSpc>
                <a:spcPct val="115000"/>
              </a:lnSpc>
              <a:spcBef>
                <a:spcPts val="1600"/>
              </a:spcBef>
              <a:spcAft>
                <a:spcPts val="0"/>
              </a:spcAft>
              <a:buSzPts val="1400"/>
              <a:buFont typeface="Times New Roman"/>
              <a:buChar char="○"/>
              <a:defRPr>
                <a:latin typeface="Times New Roman"/>
                <a:ea typeface="Times New Roman"/>
                <a:cs typeface="Times New Roman"/>
                <a:sym typeface="Times New Roman"/>
              </a:defRPr>
            </a:lvl2pPr>
            <a:lvl3pPr indent="-317500" lvl="2" marL="1371600">
              <a:lnSpc>
                <a:spcPct val="115000"/>
              </a:lnSpc>
              <a:spcBef>
                <a:spcPts val="1600"/>
              </a:spcBef>
              <a:spcAft>
                <a:spcPts val="0"/>
              </a:spcAft>
              <a:buSzPts val="1400"/>
              <a:buFont typeface="Times New Roman"/>
              <a:buChar char="■"/>
              <a:defRPr>
                <a:latin typeface="Times New Roman"/>
                <a:ea typeface="Times New Roman"/>
                <a:cs typeface="Times New Roman"/>
                <a:sym typeface="Times New Roman"/>
              </a:defRPr>
            </a:lvl3pPr>
            <a:lvl4pPr indent="-317500" lvl="3" marL="1828800">
              <a:lnSpc>
                <a:spcPct val="115000"/>
              </a:lnSpc>
              <a:spcBef>
                <a:spcPts val="1600"/>
              </a:spcBef>
              <a:spcAft>
                <a:spcPts val="0"/>
              </a:spcAft>
              <a:buSzPts val="1400"/>
              <a:buFont typeface="Times New Roman"/>
              <a:buChar char="●"/>
              <a:defRPr>
                <a:latin typeface="Times New Roman"/>
                <a:ea typeface="Times New Roman"/>
                <a:cs typeface="Times New Roman"/>
                <a:sym typeface="Times New Roman"/>
              </a:defRPr>
            </a:lvl4pPr>
            <a:lvl5pPr indent="-317500" lvl="4" marL="2286000">
              <a:lnSpc>
                <a:spcPct val="115000"/>
              </a:lnSpc>
              <a:spcBef>
                <a:spcPts val="1600"/>
              </a:spcBef>
              <a:spcAft>
                <a:spcPts val="0"/>
              </a:spcAft>
              <a:buSzPts val="1400"/>
              <a:buFont typeface="Times New Roman"/>
              <a:buChar char="○"/>
              <a:defRPr>
                <a:latin typeface="Times New Roman"/>
                <a:ea typeface="Times New Roman"/>
                <a:cs typeface="Times New Roman"/>
                <a:sym typeface="Times New Roman"/>
              </a:defRPr>
            </a:lvl5pPr>
            <a:lvl6pPr indent="-317500" lvl="5" marL="2743200">
              <a:lnSpc>
                <a:spcPct val="115000"/>
              </a:lnSpc>
              <a:spcBef>
                <a:spcPts val="1600"/>
              </a:spcBef>
              <a:spcAft>
                <a:spcPts val="0"/>
              </a:spcAft>
              <a:buSzPts val="1400"/>
              <a:buFont typeface="Times New Roman"/>
              <a:buChar char="■"/>
              <a:defRPr>
                <a:latin typeface="Times New Roman"/>
                <a:ea typeface="Times New Roman"/>
                <a:cs typeface="Times New Roman"/>
                <a:sym typeface="Times New Roman"/>
              </a:defRPr>
            </a:lvl6pPr>
            <a:lvl7pPr indent="-317500" lvl="6" marL="3200400">
              <a:lnSpc>
                <a:spcPct val="115000"/>
              </a:lnSpc>
              <a:spcBef>
                <a:spcPts val="1600"/>
              </a:spcBef>
              <a:spcAft>
                <a:spcPts val="0"/>
              </a:spcAft>
              <a:buSzPts val="1400"/>
              <a:buFont typeface="Times New Roman"/>
              <a:buChar char="●"/>
              <a:defRPr>
                <a:latin typeface="Times New Roman"/>
                <a:ea typeface="Times New Roman"/>
                <a:cs typeface="Times New Roman"/>
                <a:sym typeface="Times New Roman"/>
              </a:defRPr>
            </a:lvl7pPr>
            <a:lvl8pPr indent="-317500" lvl="7" marL="3657600">
              <a:lnSpc>
                <a:spcPct val="115000"/>
              </a:lnSpc>
              <a:spcBef>
                <a:spcPts val="1600"/>
              </a:spcBef>
              <a:spcAft>
                <a:spcPts val="0"/>
              </a:spcAft>
              <a:buSzPts val="1400"/>
              <a:buFont typeface="Times New Roman"/>
              <a:buChar char="○"/>
              <a:defRPr>
                <a:latin typeface="Times New Roman"/>
                <a:ea typeface="Times New Roman"/>
                <a:cs typeface="Times New Roman"/>
                <a:sym typeface="Times New Roman"/>
              </a:defRPr>
            </a:lvl8pPr>
            <a:lvl9pPr indent="-317500" lvl="8" marL="4114800">
              <a:lnSpc>
                <a:spcPct val="115000"/>
              </a:lnSpc>
              <a:spcBef>
                <a:spcPts val="1600"/>
              </a:spcBef>
              <a:spcAft>
                <a:spcPts val="1600"/>
              </a:spcAft>
              <a:buSzPts val="1400"/>
              <a:buFont typeface="Times New Roman"/>
              <a:buChar char="■"/>
              <a:defRPr>
                <a:latin typeface="Times New Roman"/>
                <a:ea typeface="Times New Roman"/>
                <a:cs typeface="Times New Roman"/>
                <a:sym typeface="Times New Roman"/>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5.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hyperlink" Target="https://www.nanoscience.com/techniques/scanning-tunneling-microscopy/" TargetMode="External"/><Relationship Id="rId6"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en.wikipedia.org/wiki/Partial_differential_equation" TargetMode="External"/><Relationship Id="rId4" Type="http://schemas.openxmlformats.org/officeDocument/2006/relationships/hyperlink" Target="https://en.wikipedia.org/wiki/Wave_function" TargetMode="External"/><Relationship Id="rId5" Type="http://schemas.openxmlformats.org/officeDocument/2006/relationships/image" Target="../media/image2.png"/><Relationship Id="rId6"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2.png"/><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93.png"/><Relationship Id="rId4" Type="http://schemas.openxmlformats.org/officeDocument/2006/relationships/image" Target="../media/image6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04.png"/><Relationship Id="rId4" Type="http://schemas.openxmlformats.org/officeDocument/2006/relationships/image" Target="../media/image68.png"/><Relationship Id="rId5" Type="http://schemas.openxmlformats.org/officeDocument/2006/relationships/image" Target="../media/image70.png"/><Relationship Id="rId6"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1.png"/><Relationship Id="rId4" Type="http://schemas.openxmlformats.org/officeDocument/2006/relationships/image" Target="../media/image80.png"/><Relationship Id="rId5" Type="http://schemas.openxmlformats.org/officeDocument/2006/relationships/image" Target="../media/image78.png"/><Relationship Id="rId6" Type="http://schemas.openxmlformats.org/officeDocument/2006/relationships/image" Target="../media/image7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81.png"/><Relationship Id="rId4" Type="http://schemas.openxmlformats.org/officeDocument/2006/relationships/image" Target="../media/image77.png"/><Relationship Id="rId5" Type="http://schemas.openxmlformats.org/officeDocument/2006/relationships/image" Target="../media/image82.png"/><Relationship Id="rId6" Type="http://schemas.openxmlformats.org/officeDocument/2006/relationships/image" Target="../media/image7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5.png"/><Relationship Id="rId4" Type="http://schemas.openxmlformats.org/officeDocument/2006/relationships/image" Target="../media/image73.png"/><Relationship Id="rId5" Type="http://schemas.openxmlformats.org/officeDocument/2006/relationships/image" Target="../media/image72.png"/><Relationship Id="rId6" Type="http://schemas.openxmlformats.org/officeDocument/2006/relationships/image" Target="../media/image7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9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83.png"/><Relationship Id="rId4" Type="http://schemas.openxmlformats.org/officeDocument/2006/relationships/image" Target="../media/image88.png"/><Relationship Id="rId5" Type="http://schemas.openxmlformats.org/officeDocument/2006/relationships/image" Target="../media/image9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87.png"/><Relationship Id="rId4" Type="http://schemas.openxmlformats.org/officeDocument/2006/relationships/image" Target="../media/image86.png"/><Relationship Id="rId5" Type="http://schemas.openxmlformats.org/officeDocument/2006/relationships/image" Target="../media/image8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85.png"/><Relationship Id="rId4" Type="http://schemas.openxmlformats.org/officeDocument/2006/relationships/image" Target="../media/image8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9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96.png"/><Relationship Id="rId4" Type="http://schemas.openxmlformats.org/officeDocument/2006/relationships/image" Target="../media/image9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 Id="rId3" Type="http://schemas.openxmlformats.org/officeDocument/2006/relationships/image" Target="../media/image92.png"/><Relationship Id="rId4" Type="http://schemas.openxmlformats.org/officeDocument/2006/relationships/image" Target="../media/image9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 Id="rId3" Type="http://schemas.openxmlformats.org/officeDocument/2006/relationships/image" Target="../media/image98.png"/><Relationship Id="rId4" Type="http://schemas.openxmlformats.org/officeDocument/2006/relationships/image" Target="../media/image10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 Id="rId3" Type="http://schemas.openxmlformats.org/officeDocument/2006/relationships/image" Target="../media/image100.png"/><Relationship Id="rId4" Type="http://schemas.openxmlformats.org/officeDocument/2006/relationships/image" Target="../media/image9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 Id="rId3" Type="http://schemas.openxmlformats.org/officeDocument/2006/relationships/image" Target="../media/image102.png"/><Relationship Id="rId4" Type="http://schemas.openxmlformats.org/officeDocument/2006/relationships/image" Target="../media/image9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 Id="rId3"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9987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000">
                <a:latin typeface="Times New Roman"/>
                <a:ea typeface="Times New Roman"/>
                <a:cs typeface="Times New Roman"/>
                <a:sym typeface="Times New Roman"/>
              </a:rPr>
              <a:t>EE5159 - Device Simulation &amp; Characterization Laboratory</a:t>
            </a:r>
            <a:endParaRPr/>
          </a:p>
        </p:txBody>
      </p:sp>
      <p:pic>
        <p:nvPicPr>
          <p:cNvPr id="55" name="Google Shape;55;p13"/>
          <p:cNvPicPr preferRelativeResize="0"/>
          <p:nvPr/>
        </p:nvPicPr>
        <p:blipFill>
          <a:blip r:embed="rId3">
            <a:alphaModFix/>
          </a:blip>
          <a:stretch>
            <a:fillRect/>
          </a:stretch>
        </p:blipFill>
        <p:spPr>
          <a:xfrm>
            <a:off x="4139544" y="111800"/>
            <a:ext cx="1109650" cy="1117400"/>
          </a:xfrm>
          <a:prstGeom prst="rect">
            <a:avLst/>
          </a:prstGeom>
          <a:noFill/>
          <a:ln>
            <a:noFill/>
          </a:ln>
        </p:spPr>
      </p:pic>
      <p:sp>
        <p:nvSpPr>
          <p:cNvPr id="56" name="Google Shape;56;p13"/>
          <p:cNvSpPr txBox="1"/>
          <p:nvPr/>
        </p:nvSpPr>
        <p:spPr>
          <a:xfrm>
            <a:off x="5930525" y="3771875"/>
            <a:ext cx="3000000" cy="11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Presented by:</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Tarun Tej Reddy - EE17BTECH11042</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Karthik Pagadala - EE17BTECH11049</a:t>
            </a:r>
            <a:endParaRPr>
              <a:solidFill>
                <a:schemeClr val="dk1"/>
              </a:solidFill>
              <a:latin typeface="Times New Roman"/>
              <a:ea typeface="Times New Roman"/>
              <a:cs typeface="Times New Roman"/>
              <a:sym typeface="Times New Roman"/>
            </a:endParaRPr>
          </a:p>
        </p:txBody>
      </p:sp>
      <p:sp>
        <p:nvSpPr>
          <p:cNvPr id="57" name="Google Shape;57;p13"/>
          <p:cNvSpPr txBox="1"/>
          <p:nvPr/>
        </p:nvSpPr>
        <p:spPr>
          <a:xfrm>
            <a:off x="223625" y="3771875"/>
            <a:ext cx="3397200" cy="9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Under the guidance of:</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Dr. Kaushik Nayak and Dr. Naresh Emani,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i="1" lang="en">
                <a:solidFill>
                  <a:schemeClr val="dk1"/>
                </a:solidFill>
                <a:latin typeface="Times New Roman"/>
                <a:ea typeface="Times New Roman"/>
                <a:cs typeface="Times New Roman"/>
                <a:sym typeface="Times New Roman"/>
              </a:rPr>
              <a:t>Department of Electrical Engineering</a:t>
            </a:r>
            <a:endParaRPr>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Particle in a Finite Potential Well</a:t>
            </a:r>
            <a:endParaRPr/>
          </a:p>
          <a:p>
            <a:pPr indent="0" lvl="0" marL="0" rtl="0" algn="ctr">
              <a:spcBef>
                <a:spcPts val="0"/>
              </a:spcBef>
              <a:spcAft>
                <a:spcPts val="0"/>
              </a:spcAft>
              <a:buNone/>
            </a:pPr>
            <a:r>
              <a:t/>
            </a:r>
            <a:endParaRPr/>
          </a:p>
        </p:txBody>
      </p:sp>
      <p:sp>
        <p:nvSpPr>
          <p:cNvPr id="123" name="Google Shape;123;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4" name="Google Shape;124;p22"/>
          <p:cNvPicPr preferRelativeResize="0"/>
          <p:nvPr/>
        </p:nvPicPr>
        <p:blipFill>
          <a:blip r:embed="rId3">
            <a:alphaModFix/>
          </a:blip>
          <a:stretch>
            <a:fillRect/>
          </a:stretch>
        </p:blipFill>
        <p:spPr>
          <a:xfrm>
            <a:off x="388525" y="1017737"/>
            <a:ext cx="3585174" cy="4056149"/>
          </a:xfrm>
          <a:prstGeom prst="rect">
            <a:avLst/>
          </a:prstGeom>
          <a:noFill/>
          <a:ln>
            <a:noFill/>
          </a:ln>
        </p:spPr>
      </p:pic>
      <p:pic>
        <p:nvPicPr>
          <p:cNvPr id="125" name="Google Shape;125;p22"/>
          <p:cNvPicPr preferRelativeResize="0"/>
          <p:nvPr/>
        </p:nvPicPr>
        <p:blipFill>
          <a:blip r:embed="rId4">
            <a:alphaModFix/>
          </a:blip>
          <a:stretch>
            <a:fillRect/>
          </a:stretch>
        </p:blipFill>
        <p:spPr>
          <a:xfrm>
            <a:off x="4431300" y="1097488"/>
            <a:ext cx="4434153" cy="3896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|ψ|</a:t>
            </a:r>
            <a:r>
              <a:rPr baseline="30000" lang="en"/>
              <a:t>2</a:t>
            </a:r>
            <a:r>
              <a:rPr lang="en"/>
              <a:t> Plot for a Particle in Finite Well</a:t>
            </a:r>
            <a:endParaRPr/>
          </a:p>
          <a:p>
            <a:pPr indent="0" lvl="0" marL="0" rtl="0" algn="l">
              <a:spcBef>
                <a:spcPts val="0"/>
              </a:spcBef>
              <a:spcAft>
                <a:spcPts val="0"/>
              </a:spcAft>
              <a:buNone/>
            </a:pPr>
            <a:r>
              <a:t/>
            </a:r>
            <a:endParaRPr/>
          </a:p>
        </p:txBody>
      </p:sp>
      <p:sp>
        <p:nvSpPr>
          <p:cNvPr id="131" name="Google Shape;131;p23"/>
          <p:cNvSpPr txBox="1"/>
          <p:nvPr>
            <p:ph idx="1" type="body"/>
          </p:nvPr>
        </p:nvSpPr>
        <p:spPr>
          <a:xfrm>
            <a:off x="311700" y="1152475"/>
            <a:ext cx="3537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plot of |ψ(x)|</a:t>
            </a:r>
            <a:r>
              <a:rPr baseline="30000" lang="en">
                <a:solidFill>
                  <a:schemeClr val="dk1"/>
                </a:solidFill>
              </a:rPr>
              <a:t>2</a:t>
            </a:r>
            <a:r>
              <a:rPr lang="en">
                <a:solidFill>
                  <a:schemeClr val="dk1"/>
                </a:solidFill>
              </a:rPr>
              <a:t> is as follows.</a:t>
            </a:r>
            <a:br>
              <a:rPr lang="en">
                <a:solidFill>
                  <a:schemeClr val="dk1"/>
                </a:solidFill>
              </a:rPr>
            </a:br>
            <a:endParaRPr>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The area of |ψ(x)|</a:t>
            </a:r>
            <a:r>
              <a:rPr baseline="30000" lang="en">
                <a:solidFill>
                  <a:schemeClr val="dk1"/>
                </a:solidFill>
              </a:rPr>
              <a:t>2</a:t>
            </a:r>
            <a:r>
              <a:rPr lang="en">
                <a:solidFill>
                  <a:schemeClr val="dk1"/>
                </a:solidFill>
              </a:rPr>
              <a:t> for any energy level is 0.9869 ,that is, the total probability of finding an electron is 1.</a:t>
            </a:r>
            <a:endParaRPr>
              <a:solidFill>
                <a:schemeClr val="dk1"/>
              </a:solidFill>
            </a:endParaRPr>
          </a:p>
          <a:p>
            <a:pPr indent="0" lvl="0" marL="0" rtl="0" algn="l">
              <a:spcBef>
                <a:spcPts val="1600"/>
              </a:spcBef>
              <a:spcAft>
                <a:spcPts val="1600"/>
              </a:spcAft>
              <a:buClr>
                <a:schemeClr val="dk1"/>
              </a:buClr>
              <a:buSzPts val="1100"/>
              <a:buFont typeface="Arial"/>
              <a:buNone/>
            </a:pPr>
            <a:r>
              <a:t/>
            </a:r>
            <a:endParaRPr>
              <a:solidFill>
                <a:schemeClr val="dk1"/>
              </a:solidFill>
            </a:endParaRPr>
          </a:p>
        </p:txBody>
      </p:sp>
      <p:pic>
        <p:nvPicPr>
          <p:cNvPr id="132" name="Google Shape;132;p23"/>
          <p:cNvPicPr preferRelativeResize="0"/>
          <p:nvPr/>
        </p:nvPicPr>
        <p:blipFill>
          <a:blip r:embed="rId3">
            <a:alphaModFix/>
          </a:blip>
          <a:stretch>
            <a:fillRect/>
          </a:stretch>
        </p:blipFill>
        <p:spPr>
          <a:xfrm>
            <a:off x="4079500" y="939300"/>
            <a:ext cx="4639900" cy="4170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70350" y="39350"/>
            <a:ext cx="8520600" cy="572700"/>
          </a:xfrm>
          <a:prstGeom prst="rect">
            <a:avLst/>
          </a:prstGeom>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lang="en">
                <a:latin typeface="Times New Roman"/>
                <a:ea typeface="Times New Roman"/>
                <a:cs typeface="Times New Roman"/>
                <a:sym typeface="Times New Roman"/>
              </a:rPr>
              <a:t>Triangular Potential Well</a:t>
            </a:r>
            <a:endParaRPr b="1">
              <a:highlight>
                <a:schemeClr val="lt1"/>
              </a:highlight>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138" name="Google Shape;138;p24"/>
          <p:cNvPicPr preferRelativeResize="0"/>
          <p:nvPr/>
        </p:nvPicPr>
        <p:blipFill>
          <a:blip r:embed="rId3">
            <a:alphaModFix/>
          </a:blip>
          <a:stretch>
            <a:fillRect/>
          </a:stretch>
        </p:blipFill>
        <p:spPr>
          <a:xfrm>
            <a:off x="476350" y="887197"/>
            <a:ext cx="3777200" cy="4092828"/>
          </a:xfrm>
          <a:prstGeom prst="rect">
            <a:avLst/>
          </a:prstGeom>
          <a:noFill/>
          <a:ln>
            <a:noFill/>
          </a:ln>
        </p:spPr>
      </p:pic>
      <p:pic>
        <p:nvPicPr>
          <p:cNvPr id="139" name="Google Shape;139;p24"/>
          <p:cNvPicPr preferRelativeResize="0"/>
          <p:nvPr/>
        </p:nvPicPr>
        <p:blipFill>
          <a:blip r:embed="rId4">
            <a:alphaModFix/>
          </a:blip>
          <a:stretch>
            <a:fillRect/>
          </a:stretch>
        </p:blipFill>
        <p:spPr>
          <a:xfrm>
            <a:off x="4841675" y="844375"/>
            <a:ext cx="3777200" cy="41816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1557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|ψ|</a:t>
            </a:r>
            <a:r>
              <a:rPr baseline="30000" lang="en">
                <a:latin typeface="Times New Roman"/>
                <a:ea typeface="Times New Roman"/>
                <a:cs typeface="Times New Roman"/>
                <a:sym typeface="Times New Roman"/>
              </a:rPr>
              <a:t>2</a:t>
            </a:r>
            <a:r>
              <a:rPr lang="en">
                <a:latin typeface="Times New Roman"/>
                <a:ea typeface="Times New Roman"/>
                <a:cs typeface="Times New Roman"/>
                <a:sym typeface="Times New Roman"/>
              </a:rPr>
              <a:t> Plot for a Particle in Triangular Well</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145" name="Google Shape;145;p25"/>
          <p:cNvPicPr preferRelativeResize="0"/>
          <p:nvPr/>
        </p:nvPicPr>
        <p:blipFill>
          <a:blip r:embed="rId3">
            <a:alphaModFix/>
          </a:blip>
          <a:stretch>
            <a:fillRect/>
          </a:stretch>
        </p:blipFill>
        <p:spPr>
          <a:xfrm>
            <a:off x="4786200" y="766275"/>
            <a:ext cx="3829250" cy="4242475"/>
          </a:xfrm>
          <a:prstGeom prst="rect">
            <a:avLst/>
          </a:prstGeom>
          <a:noFill/>
          <a:ln>
            <a:noFill/>
          </a:ln>
        </p:spPr>
      </p:pic>
      <p:sp>
        <p:nvSpPr>
          <p:cNvPr id="146" name="Google Shape;146;p25"/>
          <p:cNvSpPr txBox="1"/>
          <p:nvPr/>
        </p:nvSpPr>
        <p:spPr>
          <a:xfrm>
            <a:off x="432250" y="1264975"/>
            <a:ext cx="39735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Times New Roman"/>
                <a:ea typeface="Times New Roman"/>
                <a:cs typeface="Times New Roman"/>
                <a:sym typeface="Times New Roman"/>
              </a:rPr>
              <a:t>This is the plot of |ψ(x)|</a:t>
            </a:r>
            <a:r>
              <a:rPr baseline="30000" lang="en" sz="1800">
                <a:latin typeface="Times New Roman"/>
                <a:ea typeface="Times New Roman"/>
                <a:cs typeface="Times New Roman"/>
                <a:sym typeface="Times New Roman"/>
              </a:rPr>
              <a:t>2</a:t>
            </a:r>
            <a:r>
              <a:rPr lang="en" sz="1800">
                <a:latin typeface="Times New Roman"/>
                <a:ea typeface="Times New Roman"/>
                <a:cs typeface="Times New Roman"/>
                <a:sym typeface="Times New Roman"/>
              </a:rPr>
              <a:t>. It gives the probability of finding the particle at a particular point.</a:t>
            </a:r>
            <a:br>
              <a:rPr lang="en" sz="1800">
                <a:latin typeface="Times New Roman"/>
                <a:ea typeface="Times New Roman"/>
                <a:cs typeface="Times New Roman"/>
                <a:sym typeface="Times New Roman"/>
              </a:rPr>
            </a:br>
            <a:br>
              <a:rPr lang="en" sz="1800">
                <a:latin typeface="Times New Roman"/>
                <a:ea typeface="Times New Roman"/>
                <a:cs typeface="Times New Roman"/>
                <a:sym typeface="Times New Roman"/>
              </a:rPr>
            </a:br>
            <a:r>
              <a:rPr lang="en" sz="1800">
                <a:latin typeface="Times New Roman"/>
                <a:ea typeface="Times New Roman"/>
                <a:cs typeface="Times New Roman"/>
                <a:sym typeface="Times New Roman"/>
              </a:rPr>
              <a:t>The area of |</a:t>
            </a:r>
            <a:r>
              <a:rPr lang="en" sz="1800">
                <a:solidFill>
                  <a:srgbClr val="000000"/>
                </a:solidFill>
                <a:latin typeface="Times New Roman"/>
                <a:ea typeface="Times New Roman"/>
                <a:cs typeface="Times New Roman"/>
                <a:sym typeface="Times New Roman"/>
              </a:rPr>
              <a:t>ψ(x)|</a:t>
            </a:r>
            <a:r>
              <a:rPr baseline="30000" lang="en" sz="1800">
                <a:solidFill>
                  <a:srgbClr val="000000"/>
                </a:solidFill>
                <a:latin typeface="Times New Roman"/>
                <a:ea typeface="Times New Roman"/>
                <a:cs typeface="Times New Roman"/>
                <a:sym typeface="Times New Roman"/>
              </a:rPr>
              <a:t>2</a:t>
            </a:r>
            <a:r>
              <a:rPr lang="en" sz="1800">
                <a:latin typeface="Times New Roman"/>
                <a:ea typeface="Times New Roman"/>
                <a:cs typeface="Times New Roman"/>
                <a:sym typeface="Times New Roman"/>
              </a:rPr>
              <a:t> for any energy level is 0.991, that is, the total probability of finding an electron is 1.</a:t>
            </a:r>
            <a:endParaRPr sz="1800">
              <a:highlight>
                <a:srgbClr val="FFFF00"/>
              </a:highlight>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600"/>
              </a:spcBef>
              <a:spcAft>
                <a:spcPts val="1600"/>
              </a:spcAft>
              <a:buNone/>
            </a:pPr>
            <a:r>
              <a:t/>
            </a:r>
            <a:endParaRPr sz="18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600"/>
              <a:t>3</a:t>
            </a:r>
            <a:r>
              <a:rPr lang="en" sz="2600"/>
              <a:t>. Quantum Tunneling and Working of FGMOS</a:t>
            </a:r>
            <a:endParaRPr/>
          </a:p>
          <a:p>
            <a:pPr indent="0" lvl="0" marL="0" rtl="0" algn="l">
              <a:spcBef>
                <a:spcPts val="0"/>
              </a:spcBef>
              <a:spcAft>
                <a:spcPts val="0"/>
              </a:spcAft>
              <a:buNone/>
            </a:pPr>
            <a:r>
              <a:t/>
            </a:r>
            <a:endParaRPr>
              <a:highlight>
                <a:srgbClr val="FF0000"/>
              </a:highlight>
            </a:endParaRPr>
          </a:p>
        </p:txBody>
      </p:sp>
      <p:sp>
        <p:nvSpPr>
          <p:cNvPr id="152" name="Google Shape;152;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According to classical physics, it is physically impossible for a particle to cross a potential barrier when the barrier height is greater than the energy of the particle.</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However, in the quantum world, the wave nature of particles becomes more prominent. </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With the advent of the Uncertainty Principle, particles could no longer be said to have separate, well-defined positions and velocities, but only a “quantum state”, a combination of position and velocity.</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 If it is not possible to know the values of all of the properties of the system at the same time, then the properties that are not known with precision must be described by probabilities.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idx="1" type="body"/>
          </p:nvPr>
        </p:nvSpPr>
        <p:spPr>
          <a:xfrm>
            <a:off x="311700" y="11685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Wavefunction gives a complete description of the quantum state of particle.</a:t>
            </a:r>
            <a:endParaRPr>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solidFill>
                <a:srgbClr val="000000"/>
              </a:solidFill>
              <a:latin typeface="Times New Roman"/>
              <a:ea typeface="Times New Roman"/>
              <a:cs typeface="Times New Roman"/>
              <a:sym typeface="Times New Roman"/>
            </a:endParaRPr>
          </a:p>
        </p:txBody>
      </p:sp>
      <p:pic>
        <p:nvPicPr>
          <p:cNvPr id="158" name="Google Shape;158;p27"/>
          <p:cNvPicPr preferRelativeResize="0"/>
          <p:nvPr/>
        </p:nvPicPr>
        <p:blipFill>
          <a:blip r:embed="rId3">
            <a:alphaModFix/>
          </a:blip>
          <a:stretch>
            <a:fillRect/>
          </a:stretch>
        </p:blipFill>
        <p:spPr>
          <a:xfrm>
            <a:off x="1718800" y="2067701"/>
            <a:ext cx="5283126" cy="2424875"/>
          </a:xfrm>
          <a:prstGeom prst="rect">
            <a:avLst/>
          </a:prstGeom>
          <a:noFill/>
          <a:ln>
            <a:noFill/>
          </a:ln>
        </p:spPr>
      </p:pic>
      <p:sp>
        <p:nvSpPr>
          <p:cNvPr id="159" name="Google Shape;15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Times New Roman"/>
                <a:ea typeface="Times New Roman"/>
                <a:cs typeface="Times New Roman"/>
                <a:sym typeface="Times New Roman"/>
              </a:rPr>
              <a:t>Quantum </a:t>
            </a:r>
            <a:r>
              <a:rPr lang="en">
                <a:latin typeface="Times New Roman"/>
                <a:ea typeface="Times New Roman"/>
                <a:cs typeface="Times New Roman"/>
                <a:sym typeface="Times New Roman"/>
              </a:rPr>
              <a:t>Tunneling</a:t>
            </a: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Tunneling in Nature</a:t>
            </a:r>
            <a:endParaRPr>
              <a:latin typeface="Times New Roman"/>
              <a:ea typeface="Times New Roman"/>
              <a:cs typeface="Times New Roman"/>
              <a:sym typeface="Times New Roman"/>
            </a:endParaRPr>
          </a:p>
        </p:txBody>
      </p:sp>
      <p:sp>
        <p:nvSpPr>
          <p:cNvPr id="165" name="Google Shape;165;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In nature, tunneling occurs in several interesting phenomenon:</a:t>
            </a:r>
            <a:endParaRPr>
              <a:solidFill>
                <a:srgbClr val="000000"/>
              </a:solidFill>
              <a:latin typeface="Times New Roman"/>
              <a:ea typeface="Times New Roman"/>
              <a:cs typeface="Times New Roman"/>
              <a:sym typeface="Times New Roman"/>
            </a:endParaRPr>
          </a:p>
          <a:p>
            <a:pPr indent="-342900" lvl="0" marL="457200" rtl="0" algn="l">
              <a:spcBef>
                <a:spcPts val="1600"/>
              </a:spcBef>
              <a:spcAft>
                <a:spcPts val="0"/>
              </a:spcAft>
              <a:buClr>
                <a:srgbClr val="000000"/>
              </a:buClr>
              <a:buSzPts val="1800"/>
              <a:buFont typeface="Times New Roman"/>
              <a:buAutoNum type="arabicPeriod"/>
            </a:pPr>
            <a:r>
              <a:rPr lang="en">
                <a:solidFill>
                  <a:srgbClr val="000000"/>
                </a:solidFill>
                <a:latin typeface="Times New Roman"/>
                <a:ea typeface="Times New Roman"/>
                <a:cs typeface="Times New Roman"/>
                <a:sym typeface="Times New Roman"/>
              </a:rPr>
              <a:t>The temperature in stars' cores is generally insufficient to allow atomic nuclei to overcome the Coulomb barrier and achieve Thermonuclear fusion. Quantum tunneling increases the probability of penetrating this barrier.</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AutoNum type="arabicPeriod"/>
            </a:pPr>
            <a:r>
              <a:rPr lang="en">
                <a:solidFill>
                  <a:srgbClr val="000000"/>
                </a:solidFill>
                <a:latin typeface="Times New Roman"/>
                <a:ea typeface="Times New Roman"/>
                <a:cs typeface="Times New Roman"/>
                <a:sym typeface="Times New Roman"/>
              </a:rPr>
              <a:t>The first application of Quantum tunneling was radioactive decay.</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AutoNum type="arabicPeriod"/>
            </a:pPr>
            <a:r>
              <a:rPr lang="en">
                <a:solidFill>
                  <a:srgbClr val="000000"/>
                </a:solidFill>
                <a:latin typeface="Times New Roman"/>
                <a:ea typeface="Times New Roman"/>
                <a:cs typeface="Times New Roman"/>
                <a:sym typeface="Times New Roman"/>
              </a:rPr>
              <a:t>Electron tunnelling is a key factor in many biochemical redox reactions (photosynthesis, cellular respiration) as well as enzymatic catalysis while proton tunnelling is a key factor in spontaneous mutation of DNA.</a:t>
            </a:r>
            <a:endParaRPr>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Applications of Tunneling</a:t>
            </a:r>
            <a:endParaRPr>
              <a:latin typeface="Times New Roman"/>
              <a:ea typeface="Times New Roman"/>
              <a:cs typeface="Times New Roman"/>
              <a:sym typeface="Times New Roman"/>
            </a:endParaRPr>
          </a:p>
        </p:txBody>
      </p:sp>
      <p:sp>
        <p:nvSpPr>
          <p:cNvPr id="171" name="Google Shape;17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Josephson Junctions</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Tunnel Diode</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Scanning Tunneling Microscope (STM)</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Flash Memory</a:t>
            </a:r>
            <a:endParaRPr>
              <a:solidFill>
                <a:schemeClr val="dk1"/>
              </a:solidFill>
              <a:latin typeface="Times New Roman"/>
              <a:ea typeface="Times New Roman"/>
              <a:cs typeface="Times New Roman"/>
              <a:sym typeface="Times New Roman"/>
            </a:endParaRPr>
          </a:p>
        </p:txBody>
      </p:sp>
      <p:pic>
        <p:nvPicPr>
          <p:cNvPr id="172" name="Google Shape;172;p29"/>
          <p:cNvPicPr preferRelativeResize="0"/>
          <p:nvPr/>
        </p:nvPicPr>
        <p:blipFill>
          <a:blip r:embed="rId3">
            <a:alphaModFix/>
          </a:blip>
          <a:stretch>
            <a:fillRect/>
          </a:stretch>
        </p:blipFill>
        <p:spPr>
          <a:xfrm>
            <a:off x="5824225" y="1017719"/>
            <a:ext cx="2465400" cy="1858900"/>
          </a:xfrm>
          <a:prstGeom prst="rect">
            <a:avLst/>
          </a:prstGeom>
          <a:noFill/>
          <a:ln>
            <a:noFill/>
          </a:ln>
        </p:spPr>
      </p:pic>
      <p:pic>
        <p:nvPicPr>
          <p:cNvPr id="173" name="Google Shape;173;p29"/>
          <p:cNvPicPr preferRelativeResize="0"/>
          <p:nvPr/>
        </p:nvPicPr>
        <p:blipFill>
          <a:blip r:embed="rId4">
            <a:alphaModFix/>
          </a:blip>
          <a:stretch>
            <a:fillRect/>
          </a:stretch>
        </p:blipFill>
        <p:spPr>
          <a:xfrm>
            <a:off x="5015050" y="3022100"/>
            <a:ext cx="4083750" cy="2009200"/>
          </a:xfrm>
          <a:prstGeom prst="rect">
            <a:avLst/>
          </a:prstGeom>
          <a:noFill/>
          <a:ln>
            <a:noFill/>
          </a:ln>
        </p:spPr>
      </p:pic>
      <p:sp>
        <p:nvSpPr>
          <p:cNvPr id="174" name="Google Shape;174;p29"/>
          <p:cNvSpPr txBox="1"/>
          <p:nvPr/>
        </p:nvSpPr>
        <p:spPr>
          <a:xfrm>
            <a:off x="311700" y="4846150"/>
            <a:ext cx="4846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5"/>
              </a:rPr>
              <a:t>https://www.nanoscience.com/techniques/scanning-tunneling-microscopy/</a:t>
            </a:r>
            <a:endParaRPr/>
          </a:p>
        </p:txBody>
      </p:sp>
      <p:pic>
        <p:nvPicPr>
          <p:cNvPr id="175" name="Google Shape;175;p29"/>
          <p:cNvPicPr preferRelativeResize="0"/>
          <p:nvPr/>
        </p:nvPicPr>
        <p:blipFill>
          <a:blip r:embed="rId6">
            <a:alphaModFix/>
          </a:blip>
          <a:stretch>
            <a:fillRect/>
          </a:stretch>
        </p:blipFill>
        <p:spPr>
          <a:xfrm>
            <a:off x="2563344" y="2571744"/>
            <a:ext cx="2319325" cy="2405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Working of FGMOS</a:t>
            </a:r>
            <a:endParaRPr>
              <a:latin typeface="Times New Roman"/>
              <a:ea typeface="Times New Roman"/>
              <a:cs typeface="Times New Roman"/>
              <a:sym typeface="Times New Roman"/>
            </a:endParaRPr>
          </a:p>
        </p:txBody>
      </p:sp>
      <p:sp>
        <p:nvSpPr>
          <p:cNvPr id="181" name="Google Shape;181;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AutoNum type="arabicPeriod"/>
            </a:pPr>
            <a:r>
              <a:rPr lang="en">
                <a:solidFill>
                  <a:srgbClr val="000000"/>
                </a:solidFill>
                <a:latin typeface="Times New Roman"/>
                <a:ea typeface="Times New Roman"/>
                <a:cs typeface="Times New Roman"/>
                <a:sym typeface="Times New Roman"/>
              </a:rPr>
              <a:t>Hot Carrier Injection</a:t>
            </a:r>
            <a:endParaRPr>
              <a:solidFill>
                <a:srgbClr val="000000"/>
              </a:solidFill>
              <a:latin typeface="Times New Roman"/>
              <a:ea typeface="Times New Roman"/>
              <a:cs typeface="Times New Roman"/>
              <a:sym typeface="Times New Roman"/>
            </a:endParaRPr>
          </a:p>
          <a:p>
            <a:pPr indent="-317500" lvl="1" marL="914400" rtl="0" algn="l">
              <a:spcBef>
                <a:spcPts val="0"/>
              </a:spcBef>
              <a:spcAft>
                <a:spcPts val="0"/>
              </a:spcAft>
              <a:buClr>
                <a:srgbClr val="000000"/>
              </a:buClr>
              <a:buSzPts val="1400"/>
              <a:buFont typeface="Times New Roman"/>
              <a:buAutoNum type="alphaLcPeriod"/>
            </a:pPr>
            <a:r>
              <a:rPr lang="en">
                <a:solidFill>
                  <a:srgbClr val="000000"/>
                </a:solidFill>
                <a:latin typeface="Times New Roman"/>
                <a:ea typeface="Times New Roman"/>
                <a:cs typeface="Times New Roman"/>
                <a:sym typeface="Times New Roman"/>
              </a:rPr>
              <a:t>Hot carrier injection is a phenomenon where an electron or a “hole” gains sufficient kinetic energy to overcome a potential barrier.</a:t>
            </a:r>
            <a:endParaRPr>
              <a:solidFill>
                <a:srgbClr val="000000"/>
              </a:solidFill>
              <a:latin typeface="Times New Roman"/>
              <a:ea typeface="Times New Roman"/>
              <a:cs typeface="Times New Roman"/>
              <a:sym typeface="Times New Roman"/>
            </a:endParaRPr>
          </a:p>
          <a:p>
            <a:pPr indent="-317500" lvl="1" marL="914400" rtl="0" algn="l">
              <a:spcBef>
                <a:spcPts val="0"/>
              </a:spcBef>
              <a:spcAft>
                <a:spcPts val="0"/>
              </a:spcAft>
              <a:buClr>
                <a:srgbClr val="000000"/>
              </a:buClr>
              <a:buSzPts val="1400"/>
              <a:buFont typeface="Times New Roman"/>
              <a:buAutoNum type="alphaLcPeriod"/>
            </a:pPr>
            <a:r>
              <a:rPr lang="en">
                <a:solidFill>
                  <a:srgbClr val="000000"/>
                </a:solidFill>
                <a:latin typeface="Times New Roman"/>
                <a:ea typeface="Times New Roman"/>
                <a:cs typeface="Times New Roman"/>
                <a:sym typeface="Times New Roman"/>
              </a:rPr>
              <a:t>In a FGMOS, electrons acquire sufficient energy to become 'HOT' and traverse through the first oxide insulator, so that they get trapped on the floating gate.</a:t>
            </a:r>
            <a:endParaRPr>
              <a:solidFill>
                <a:srgbClr val="000000"/>
              </a:solidFill>
              <a:latin typeface="Times New Roman"/>
              <a:ea typeface="Times New Roman"/>
              <a:cs typeface="Times New Roman"/>
              <a:sym typeface="Times New Roman"/>
            </a:endParaRPr>
          </a:p>
          <a:p>
            <a:pPr indent="-317500" lvl="1" marL="914400" rtl="0" algn="l">
              <a:spcBef>
                <a:spcPts val="0"/>
              </a:spcBef>
              <a:spcAft>
                <a:spcPts val="0"/>
              </a:spcAft>
              <a:buClr>
                <a:srgbClr val="000000"/>
              </a:buClr>
              <a:buSzPts val="1400"/>
              <a:buFont typeface="Times New Roman"/>
              <a:buAutoNum type="alphaLcPeriod"/>
            </a:pPr>
            <a:r>
              <a:rPr lang="en">
                <a:solidFill>
                  <a:srgbClr val="000000"/>
                </a:solidFill>
                <a:latin typeface="Times New Roman"/>
                <a:ea typeface="Times New Roman"/>
                <a:cs typeface="Times New Roman"/>
                <a:sym typeface="Times New Roman"/>
              </a:rPr>
              <a:t>To enter the conduction band of SiO2, an electron must gain a kinetic energy of ~3.2 eV.</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AutoNum type="arabicPeriod"/>
            </a:pPr>
            <a:r>
              <a:rPr lang="en">
                <a:solidFill>
                  <a:schemeClr val="dk1"/>
                </a:solidFill>
                <a:latin typeface="Times New Roman"/>
                <a:ea typeface="Times New Roman"/>
                <a:cs typeface="Times New Roman"/>
                <a:sym typeface="Times New Roman"/>
              </a:rPr>
              <a:t>Fowler–Nordheim tunneling</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311700" y="171350"/>
            <a:ext cx="8520600" cy="572700"/>
          </a:xfrm>
          <a:prstGeom prst="rect">
            <a:avLst/>
          </a:prstGeom>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lang="en">
                <a:latin typeface="Times New Roman"/>
                <a:ea typeface="Times New Roman"/>
                <a:cs typeface="Times New Roman"/>
                <a:sym typeface="Times New Roman"/>
              </a:rPr>
              <a:t>Fowler-Nordheim tunneling in MOS devices</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187" name="Google Shape;187;p31"/>
          <p:cNvPicPr preferRelativeResize="0"/>
          <p:nvPr/>
        </p:nvPicPr>
        <p:blipFill>
          <a:blip r:embed="rId3">
            <a:alphaModFix/>
          </a:blip>
          <a:stretch>
            <a:fillRect/>
          </a:stretch>
        </p:blipFill>
        <p:spPr>
          <a:xfrm>
            <a:off x="687075" y="1667572"/>
            <a:ext cx="3485951" cy="2509600"/>
          </a:xfrm>
          <a:prstGeom prst="rect">
            <a:avLst/>
          </a:prstGeom>
          <a:noFill/>
          <a:ln>
            <a:noFill/>
          </a:ln>
        </p:spPr>
      </p:pic>
      <p:pic>
        <p:nvPicPr>
          <p:cNvPr id="188" name="Google Shape;188;p31"/>
          <p:cNvPicPr preferRelativeResize="0"/>
          <p:nvPr/>
        </p:nvPicPr>
        <p:blipFill>
          <a:blip r:embed="rId4">
            <a:alphaModFix/>
          </a:blip>
          <a:stretch>
            <a:fillRect/>
          </a:stretch>
        </p:blipFill>
        <p:spPr>
          <a:xfrm>
            <a:off x="4845575" y="1608538"/>
            <a:ext cx="3201775" cy="2218625"/>
          </a:xfrm>
          <a:prstGeom prst="rect">
            <a:avLst/>
          </a:prstGeom>
          <a:noFill/>
          <a:ln>
            <a:noFill/>
          </a:ln>
        </p:spPr>
      </p:pic>
      <p:sp>
        <p:nvSpPr>
          <p:cNvPr id="189" name="Google Shape;189;p31"/>
          <p:cNvSpPr txBox="1"/>
          <p:nvPr/>
        </p:nvSpPr>
        <p:spPr>
          <a:xfrm>
            <a:off x="434725" y="948263"/>
            <a:ext cx="45801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For oxide lengths in the range 10-100 nm.</a:t>
            </a:r>
            <a:endParaRPr sz="1800">
              <a:highlight>
                <a:srgbClr val="FF0000"/>
              </a:highlight>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p:txBody>
      </p:sp>
      <p:sp>
        <p:nvSpPr>
          <p:cNvPr id="190" name="Google Shape;190;p31"/>
          <p:cNvSpPr txBox="1"/>
          <p:nvPr/>
        </p:nvSpPr>
        <p:spPr>
          <a:xfrm>
            <a:off x="801450" y="4069900"/>
            <a:ext cx="7245900" cy="3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highlight>
                  <a:srgbClr val="FFFFFF"/>
                </a:highlight>
                <a:latin typeface="Times New Roman"/>
                <a:ea typeface="Times New Roman"/>
                <a:cs typeface="Times New Roman"/>
                <a:sym typeface="Times New Roman"/>
              </a:rPr>
              <a:t>The electrons do not tunnel directly to the other side of the barrier. Instead they tunnel from the silicon inversion layer to the conduction band of the oxide layer from where they are transported to the gate contact</a:t>
            </a:r>
            <a:endParaRPr sz="18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15003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400"/>
              <a:t>Section - I</a:t>
            </a:r>
            <a:endParaRPr sz="5400"/>
          </a:p>
          <a:p>
            <a:pPr indent="0" lvl="0" marL="0" rtl="0" algn="ctr">
              <a:spcBef>
                <a:spcPts val="0"/>
              </a:spcBef>
              <a:spcAft>
                <a:spcPts val="0"/>
              </a:spcAft>
              <a:buNone/>
            </a:pPr>
            <a:r>
              <a:t/>
            </a:r>
            <a:endParaRPr sz="5400"/>
          </a:p>
          <a:p>
            <a:pPr indent="0" lvl="0" marL="0" rtl="0" algn="ctr">
              <a:spcBef>
                <a:spcPts val="0"/>
              </a:spcBef>
              <a:spcAft>
                <a:spcPts val="0"/>
              </a:spcAft>
              <a:buNone/>
            </a:pPr>
            <a:r>
              <a:rPr lang="en"/>
              <a:t>Device Simulation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4" name="Shape 194"/>
        <p:cNvGrpSpPr/>
        <p:nvPr/>
      </p:nvGrpSpPr>
      <p:grpSpPr>
        <a:xfrm>
          <a:off x="0" y="0"/>
          <a:ext cx="0" cy="0"/>
          <a:chOff x="0" y="0"/>
          <a:chExt cx="0" cy="0"/>
        </a:xfrm>
      </p:grpSpPr>
      <p:pic>
        <p:nvPicPr>
          <p:cNvPr id="195" name="Google Shape;195;p32"/>
          <p:cNvPicPr preferRelativeResize="0"/>
          <p:nvPr/>
        </p:nvPicPr>
        <p:blipFill>
          <a:blip r:embed="rId3">
            <a:alphaModFix/>
          </a:blip>
          <a:stretch>
            <a:fillRect/>
          </a:stretch>
        </p:blipFill>
        <p:spPr>
          <a:xfrm>
            <a:off x="2998000" y="1800750"/>
            <a:ext cx="3025475" cy="2189975"/>
          </a:xfrm>
          <a:prstGeom prst="rect">
            <a:avLst/>
          </a:prstGeom>
          <a:noFill/>
          <a:ln>
            <a:noFill/>
          </a:ln>
        </p:spPr>
      </p:pic>
      <p:sp>
        <p:nvSpPr>
          <p:cNvPr id="196" name="Google Shape;196;p32"/>
          <p:cNvSpPr txBox="1"/>
          <p:nvPr>
            <p:ph type="title"/>
          </p:nvPr>
        </p:nvSpPr>
        <p:spPr>
          <a:xfrm>
            <a:off x="311700" y="219625"/>
            <a:ext cx="8520600" cy="572700"/>
          </a:xfrm>
          <a:prstGeom prst="rect">
            <a:avLst/>
          </a:prstGeom>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lang="en">
                <a:latin typeface="Times New Roman"/>
                <a:ea typeface="Times New Roman"/>
                <a:cs typeface="Times New Roman"/>
                <a:sym typeface="Times New Roman"/>
              </a:rPr>
              <a:t>Direct tunneling in MOS devices</a:t>
            </a:r>
            <a:endParaRPr b="1">
              <a:highlight>
                <a:schemeClr val="lt1"/>
              </a:highlight>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97" name="Google Shape;197;p32"/>
          <p:cNvSpPr txBox="1"/>
          <p:nvPr>
            <p:ph idx="1" type="body"/>
          </p:nvPr>
        </p:nvSpPr>
        <p:spPr>
          <a:xfrm>
            <a:off x="311700" y="1075013"/>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latin typeface="Times New Roman"/>
                <a:ea typeface="Times New Roman"/>
                <a:cs typeface="Times New Roman"/>
                <a:sym typeface="Times New Roman"/>
              </a:rPr>
              <a:t>When the oxides have thicknesses in the order of a few nanometers the barrier is not triangular.</a:t>
            </a:r>
            <a:endParaRPr>
              <a:solidFill>
                <a:srgbClr val="000000"/>
              </a:solidFill>
              <a:latin typeface="Times New Roman"/>
              <a:ea typeface="Times New Roman"/>
              <a:cs typeface="Times New Roman"/>
              <a:sym typeface="Times New Roman"/>
            </a:endParaRPr>
          </a:p>
        </p:txBody>
      </p:sp>
      <p:sp>
        <p:nvSpPr>
          <p:cNvPr id="198" name="Google Shape;198;p32"/>
          <p:cNvSpPr txBox="1"/>
          <p:nvPr/>
        </p:nvSpPr>
        <p:spPr>
          <a:xfrm>
            <a:off x="409875" y="3865650"/>
            <a:ext cx="7739400" cy="10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highlight>
                  <a:srgbClr val="FFFFFF"/>
                </a:highlight>
                <a:latin typeface="Times New Roman"/>
                <a:ea typeface="Times New Roman"/>
                <a:cs typeface="Times New Roman"/>
                <a:sym typeface="Times New Roman"/>
              </a:rPr>
              <a:t>The electrons from the inverted silicon surface can tunnel directly through the forbidden energy barrier formed by the dielectric layer to the poly-gate.</a:t>
            </a:r>
            <a:endParaRPr sz="18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Charging and Discharging an FGMOS</a:t>
            </a:r>
            <a:endParaRPr>
              <a:latin typeface="Times New Roman"/>
              <a:ea typeface="Times New Roman"/>
              <a:cs typeface="Times New Roman"/>
              <a:sym typeface="Times New Roman"/>
            </a:endParaRPr>
          </a:p>
        </p:txBody>
      </p:sp>
      <p:sp>
        <p:nvSpPr>
          <p:cNvPr id="204" name="Google Shape;204;p33"/>
          <p:cNvSpPr txBox="1"/>
          <p:nvPr>
            <p:ph idx="1" type="body"/>
          </p:nvPr>
        </p:nvSpPr>
        <p:spPr>
          <a:xfrm>
            <a:off x="311700" y="10834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The working of flash memory is based on the electrons in the floating gate.</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When electrons are present on the floating gate, current can't flow through the transistor and the bit state is 0. This is the normal state for a floating gate transistor, when a bit is programmed.</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When electrons are removed from the floating gate, current is allowed to flow and the bit state is 1.</a:t>
            </a:r>
            <a:endParaRPr>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solidFill>
                <a:srgbClr val="000000"/>
              </a:solidFill>
              <a:latin typeface="Times New Roman"/>
              <a:ea typeface="Times New Roman"/>
              <a:cs typeface="Times New Roman"/>
              <a:sym typeface="Times New Roman"/>
            </a:endParaRPr>
          </a:p>
        </p:txBody>
      </p:sp>
      <p:pic>
        <p:nvPicPr>
          <p:cNvPr id="205" name="Google Shape;205;p33"/>
          <p:cNvPicPr preferRelativeResize="0"/>
          <p:nvPr/>
        </p:nvPicPr>
        <p:blipFill>
          <a:blip r:embed="rId3">
            <a:alphaModFix/>
          </a:blip>
          <a:stretch>
            <a:fillRect/>
          </a:stretch>
        </p:blipFill>
        <p:spPr>
          <a:xfrm>
            <a:off x="2212544" y="3096700"/>
            <a:ext cx="4982249" cy="1899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600"/>
              <a:t>4</a:t>
            </a:r>
            <a:r>
              <a:rPr lang="en" sz="2600"/>
              <a:t>. Sentaurus Structure Editor</a:t>
            </a:r>
            <a:endParaRPr sz="2600"/>
          </a:p>
          <a:p>
            <a:pPr indent="0" lvl="0" marL="0" rtl="0" algn="l">
              <a:spcBef>
                <a:spcPts val="0"/>
              </a:spcBef>
              <a:spcAft>
                <a:spcPts val="0"/>
              </a:spcAft>
              <a:buClr>
                <a:schemeClr val="dk1"/>
              </a:buClr>
              <a:buSzPts val="1100"/>
              <a:buFont typeface="Arial"/>
              <a:buNone/>
            </a:pPr>
            <a:r>
              <a:t/>
            </a:r>
            <a:endParaRPr sz="2600"/>
          </a:p>
          <a:p>
            <a:pPr indent="0" lvl="0" marL="0" rtl="0" algn="l">
              <a:spcBef>
                <a:spcPts val="0"/>
              </a:spcBef>
              <a:spcAft>
                <a:spcPts val="0"/>
              </a:spcAft>
              <a:buNone/>
            </a:pPr>
            <a:r>
              <a:t/>
            </a:r>
            <a:endParaRPr/>
          </a:p>
        </p:txBody>
      </p:sp>
      <p:sp>
        <p:nvSpPr>
          <p:cNvPr id="211" name="Google Shape;211;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 is a structure editor for creating 2D and 3D device models geometrically.</a:t>
            </a:r>
            <a:endParaRPr/>
          </a:p>
          <a:p>
            <a:pPr indent="-342900" lvl="0" marL="457200" rtl="0" algn="l">
              <a:spcBef>
                <a:spcPts val="0"/>
              </a:spcBef>
              <a:spcAft>
                <a:spcPts val="0"/>
              </a:spcAft>
              <a:buSzPts val="1800"/>
              <a:buChar char="●"/>
            </a:pPr>
            <a:r>
              <a:rPr lang="en"/>
              <a:t>Geometries can be created using both the GUI and the command-line. Every action done using GUI has an equivalent script command, which is printed when the GUI is used.</a:t>
            </a:r>
            <a:endParaRPr/>
          </a:p>
          <a:p>
            <a:pPr indent="-342900" lvl="0" marL="457200" rtl="0" algn="l">
              <a:spcBef>
                <a:spcPts val="0"/>
              </a:spcBef>
              <a:spcAft>
                <a:spcPts val="0"/>
              </a:spcAft>
              <a:buSzPts val="1800"/>
              <a:buChar char="●"/>
            </a:pPr>
            <a:r>
              <a:rPr lang="en"/>
              <a:t>After defining the geometry, various materials (and their concentrations) can be assigned to different sections of the geometry. 1D, 2D or 3D analytical doping profiles can be used to finetune the doping as per requirements.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Sentaurus Structure Editor - Simulations</a:t>
            </a:r>
            <a:endParaRPr/>
          </a:p>
        </p:txBody>
      </p:sp>
      <p:sp>
        <p:nvSpPr>
          <p:cNvPr id="217" name="Google Shape;217;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In the process of learning this tool, we generated the structure</a:t>
            </a:r>
            <a:r>
              <a:rPr lang="en"/>
              <a:t> </a:t>
            </a:r>
            <a:r>
              <a:rPr lang="en">
                <a:solidFill>
                  <a:srgbClr val="000000"/>
                </a:solidFill>
              </a:rPr>
              <a:t>of SOIFET and doped </a:t>
            </a:r>
            <a:r>
              <a:rPr lang="en"/>
              <a:t>it</a:t>
            </a:r>
            <a:r>
              <a:rPr lang="en">
                <a:solidFill>
                  <a:srgbClr val="000000"/>
                </a:solidFill>
              </a:rPr>
              <a:t>.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SDE gave the following output files for the SOIFET:</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.scm is the Scheme Script File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.sat is the ACIS SAT file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_bnd.tdr is the TDR boundary file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_msh.cmd is the doping and refinement file</a:t>
            </a:r>
            <a:endParaRPr>
              <a:solidFill>
                <a:srgbClr val="000000"/>
              </a:solidFill>
            </a:endParaRPr>
          </a:p>
          <a:p>
            <a:pPr indent="-317500" lvl="1" marL="914400" rtl="0" algn="l">
              <a:spcBef>
                <a:spcPts val="0"/>
              </a:spcBef>
              <a:spcAft>
                <a:spcPts val="0"/>
              </a:spcAft>
              <a:buClr>
                <a:schemeClr val="dk1"/>
              </a:buClr>
              <a:buSzPts val="1400"/>
              <a:buChar char="○"/>
            </a:pPr>
            <a:r>
              <a:rPr lang="en">
                <a:solidFill>
                  <a:schemeClr val="dk1"/>
                </a:solidFill>
              </a:rPr>
              <a:t>_msh.log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_msh.tdr</a:t>
            </a:r>
            <a:endParaRPr>
              <a:solidFill>
                <a:srgbClr val="000000"/>
              </a:solidFill>
            </a:endParaRPr>
          </a:p>
          <a:p>
            <a:pPr indent="0" lvl="0" marL="914400" rtl="0" algn="l">
              <a:spcBef>
                <a:spcPts val="1600"/>
              </a:spcBef>
              <a:spcAft>
                <a:spcPts val="1600"/>
              </a:spcAft>
              <a:buNone/>
            </a:pPr>
            <a:r>
              <a:t/>
            </a:r>
            <a:endParaRPr>
              <a:solidFill>
                <a:srgbClr val="000000"/>
              </a:solidFill>
            </a:endParaRPr>
          </a:p>
        </p:txBody>
      </p:sp>
      <p:pic>
        <p:nvPicPr>
          <p:cNvPr id="218" name="Google Shape;218;p35"/>
          <p:cNvPicPr preferRelativeResize="0"/>
          <p:nvPr/>
        </p:nvPicPr>
        <p:blipFill>
          <a:blip r:embed="rId3">
            <a:alphaModFix/>
          </a:blip>
          <a:stretch>
            <a:fillRect/>
          </a:stretch>
        </p:blipFill>
        <p:spPr>
          <a:xfrm>
            <a:off x="6528763" y="2066925"/>
            <a:ext cx="1495425" cy="1009650"/>
          </a:xfrm>
          <a:prstGeom prst="rect">
            <a:avLst/>
          </a:prstGeom>
          <a:noFill/>
          <a:ln>
            <a:noFill/>
          </a:ln>
        </p:spPr>
      </p:pic>
      <p:sp>
        <p:nvSpPr>
          <p:cNvPr id="219" name="Google Shape;219;p35"/>
          <p:cNvSpPr txBox="1"/>
          <p:nvPr/>
        </p:nvSpPr>
        <p:spPr>
          <a:xfrm>
            <a:off x="114775" y="4827850"/>
            <a:ext cx="85008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Cited on 20-07-2020 on “http://www.sentaurus.dsod.pl/sse/sse_a.html”</a:t>
            </a:r>
            <a:endParaRPr sz="1000">
              <a:latin typeface="Times New Roman"/>
              <a:ea typeface="Times New Roman"/>
              <a:cs typeface="Times New Roman"/>
              <a:sym typeface="Times New Roman"/>
            </a:endParaRPr>
          </a:p>
        </p:txBody>
      </p:sp>
      <p:sp>
        <p:nvSpPr>
          <p:cNvPr id="220" name="Google Shape;220;p35"/>
          <p:cNvSpPr txBox="1"/>
          <p:nvPr/>
        </p:nvSpPr>
        <p:spPr>
          <a:xfrm>
            <a:off x="6543138" y="3134325"/>
            <a:ext cx="1466700" cy="4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Files generated in simulation</a:t>
            </a:r>
            <a:endParaRPr>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SOIFET</a:t>
            </a:r>
            <a:endParaRPr/>
          </a:p>
        </p:txBody>
      </p:sp>
      <p:grpSp>
        <p:nvGrpSpPr>
          <p:cNvPr id="226" name="Google Shape;226;p36"/>
          <p:cNvGrpSpPr/>
          <p:nvPr/>
        </p:nvGrpSpPr>
        <p:grpSpPr>
          <a:xfrm>
            <a:off x="311700" y="1152475"/>
            <a:ext cx="3359700" cy="3501050"/>
            <a:chOff x="311700" y="1152475"/>
            <a:chExt cx="3359700" cy="3501050"/>
          </a:xfrm>
        </p:grpSpPr>
        <p:pic>
          <p:nvPicPr>
            <p:cNvPr id="227" name="Google Shape;227;p36"/>
            <p:cNvPicPr preferRelativeResize="0"/>
            <p:nvPr/>
          </p:nvPicPr>
          <p:blipFill>
            <a:blip r:embed="rId3">
              <a:alphaModFix/>
            </a:blip>
            <a:stretch>
              <a:fillRect/>
            </a:stretch>
          </p:blipFill>
          <p:spPr>
            <a:xfrm>
              <a:off x="311700" y="1152475"/>
              <a:ext cx="3359700" cy="3204451"/>
            </a:xfrm>
            <a:prstGeom prst="rect">
              <a:avLst/>
            </a:prstGeom>
            <a:noFill/>
            <a:ln>
              <a:noFill/>
            </a:ln>
          </p:spPr>
        </p:pic>
        <p:sp>
          <p:nvSpPr>
            <p:cNvPr id="228" name="Google Shape;228;p36"/>
            <p:cNvSpPr txBox="1"/>
            <p:nvPr/>
          </p:nvSpPr>
          <p:spPr>
            <a:xfrm>
              <a:off x="1447775" y="4437525"/>
              <a:ext cx="1433400" cy="2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Geometry</a:t>
              </a:r>
              <a:endParaRPr>
                <a:latin typeface="Times New Roman"/>
                <a:ea typeface="Times New Roman"/>
                <a:cs typeface="Times New Roman"/>
                <a:sym typeface="Times New Roman"/>
              </a:endParaRPr>
            </a:p>
          </p:txBody>
        </p:sp>
      </p:grpSp>
      <p:grpSp>
        <p:nvGrpSpPr>
          <p:cNvPr id="229" name="Google Shape;229;p36"/>
          <p:cNvGrpSpPr/>
          <p:nvPr/>
        </p:nvGrpSpPr>
        <p:grpSpPr>
          <a:xfrm>
            <a:off x="4214725" y="1152475"/>
            <a:ext cx="4617574" cy="3551475"/>
            <a:chOff x="4214725" y="1152475"/>
            <a:chExt cx="4617574" cy="3551475"/>
          </a:xfrm>
        </p:grpSpPr>
        <p:pic>
          <p:nvPicPr>
            <p:cNvPr id="230" name="Google Shape;230;p36"/>
            <p:cNvPicPr preferRelativeResize="0"/>
            <p:nvPr/>
          </p:nvPicPr>
          <p:blipFill>
            <a:blip r:embed="rId4">
              <a:alphaModFix/>
            </a:blip>
            <a:stretch>
              <a:fillRect/>
            </a:stretch>
          </p:blipFill>
          <p:spPr>
            <a:xfrm>
              <a:off x="4214725" y="1152475"/>
              <a:ext cx="4617574" cy="3204450"/>
            </a:xfrm>
            <a:prstGeom prst="rect">
              <a:avLst/>
            </a:prstGeom>
            <a:noFill/>
            <a:ln cap="flat" cmpd="sng" w="9525">
              <a:solidFill>
                <a:srgbClr val="595959"/>
              </a:solidFill>
              <a:prstDash val="solid"/>
              <a:round/>
              <a:headEnd len="sm" w="sm" type="none"/>
              <a:tailEnd len="sm" w="sm" type="none"/>
            </a:ln>
          </p:spPr>
        </p:pic>
        <p:sp>
          <p:nvSpPr>
            <p:cNvPr id="231" name="Google Shape;231;p36"/>
            <p:cNvSpPr txBox="1"/>
            <p:nvPr/>
          </p:nvSpPr>
          <p:spPr>
            <a:xfrm>
              <a:off x="6231275" y="4444750"/>
              <a:ext cx="1656900" cy="2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Doping</a:t>
              </a:r>
              <a:endParaRPr>
                <a:latin typeface="Times New Roman"/>
                <a:ea typeface="Times New Roman"/>
                <a:cs typeface="Times New Roman"/>
                <a:sym typeface="Times New Roman"/>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grpSp>
        <p:nvGrpSpPr>
          <p:cNvPr id="236" name="Google Shape;236;p37"/>
          <p:cNvGrpSpPr/>
          <p:nvPr/>
        </p:nvGrpSpPr>
        <p:grpSpPr>
          <a:xfrm>
            <a:off x="1988225" y="445030"/>
            <a:ext cx="4855183" cy="4403096"/>
            <a:chOff x="311700" y="1244675"/>
            <a:chExt cx="4226676" cy="3401650"/>
          </a:xfrm>
        </p:grpSpPr>
        <p:pic>
          <p:nvPicPr>
            <p:cNvPr id="237" name="Google Shape;237;p37"/>
            <p:cNvPicPr preferRelativeResize="0"/>
            <p:nvPr/>
          </p:nvPicPr>
          <p:blipFill>
            <a:blip r:embed="rId3">
              <a:alphaModFix/>
            </a:blip>
            <a:stretch>
              <a:fillRect/>
            </a:stretch>
          </p:blipFill>
          <p:spPr>
            <a:xfrm>
              <a:off x="311700" y="1244675"/>
              <a:ext cx="4226676" cy="3042101"/>
            </a:xfrm>
            <a:prstGeom prst="rect">
              <a:avLst/>
            </a:prstGeom>
            <a:noFill/>
            <a:ln cap="flat" cmpd="sng" w="9525">
              <a:solidFill>
                <a:srgbClr val="595959"/>
              </a:solidFill>
              <a:prstDash val="solid"/>
              <a:round/>
              <a:headEnd len="sm" w="sm" type="none"/>
              <a:tailEnd len="sm" w="sm" type="none"/>
            </a:ln>
          </p:spPr>
        </p:pic>
        <p:sp>
          <p:nvSpPr>
            <p:cNvPr id="238" name="Google Shape;238;p37"/>
            <p:cNvSpPr txBox="1"/>
            <p:nvPr/>
          </p:nvSpPr>
          <p:spPr>
            <a:xfrm>
              <a:off x="2088296" y="4394325"/>
              <a:ext cx="2046000" cy="2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Meshing</a:t>
              </a:r>
              <a:endParaRPr>
                <a:latin typeface="Times New Roman"/>
                <a:ea typeface="Times New Roman"/>
                <a:cs typeface="Times New Roman"/>
                <a:sym typeface="Times New Roman"/>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8"/>
          <p:cNvPicPr preferRelativeResize="0"/>
          <p:nvPr/>
        </p:nvPicPr>
        <p:blipFill>
          <a:blip r:embed="rId3">
            <a:alphaModFix/>
          </a:blip>
          <a:stretch>
            <a:fillRect/>
          </a:stretch>
        </p:blipFill>
        <p:spPr>
          <a:xfrm>
            <a:off x="706950" y="445024"/>
            <a:ext cx="7427593" cy="3741951"/>
          </a:xfrm>
          <a:prstGeom prst="rect">
            <a:avLst/>
          </a:prstGeom>
          <a:noFill/>
          <a:ln cap="flat" cmpd="sng" w="9525">
            <a:solidFill>
              <a:srgbClr val="595959"/>
            </a:solidFill>
            <a:prstDash val="solid"/>
            <a:round/>
            <a:headEnd len="sm" w="sm" type="none"/>
            <a:tailEnd len="sm" w="sm" type="none"/>
          </a:ln>
        </p:spPr>
      </p:pic>
      <p:sp>
        <p:nvSpPr>
          <p:cNvPr id="244" name="Google Shape;244;p38"/>
          <p:cNvSpPr txBox="1"/>
          <p:nvPr/>
        </p:nvSpPr>
        <p:spPr>
          <a:xfrm>
            <a:off x="4077350" y="4372700"/>
            <a:ext cx="2182800" cy="2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Cutline</a:t>
            </a:r>
            <a:endParaRPr>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HBT</a:t>
            </a:r>
            <a:endParaRPr/>
          </a:p>
        </p:txBody>
      </p:sp>
      <p:grpSp>
        <p:nvGrpSpPr>
          <p:cNvPr id="250" name="Google Shape;250;p39"/>
          <p:cNvGrpSpPr/>
          <p:nvPr/>
        </p:nvGrpSpPr>
        <p:grpSpPr>
          <a:xfrm>
            <a:off x="0" y="1017725"/>
            <a:ext cx="4267200" cy="2663250"/>
            <a:chOff x="0" y="1017725"/>
            <a:chExt cx="4267200" cy="2663250"/>
          </a:xfrm>
        </p:grpSpPr>
        <p:pic>
          <p:nvPicPr>
            <p:cNvPr id="251" name="Google Shape;251;p39"/>
            <p:cNvPicPr preferRelativeResize="0"/>
            <p:nvPr/>
          </p:nvPicPr>
          <p:blipFill>
            <a:blip r:embed="rId3">
              <a:alphaModFix/>
            </a:blip>
            <a:stretch>
              <a:fillRect/>
            </a:stretch>
          </p:blipFill>
          <p:spPr>
            <a:xfrm>
              <a:off x="0" y="1017725"/>
              <a:ext cx="4267200" cy="2308485"/>
            </a:xfrm>
            <a:prstGeom prst="rect">
              <a:avLst/>
            </a:prstGeom>
            <a:noFill/>
            <a:ln>
              <a:noFill/>
            </a:ln>
          </p:spPr>
        </p:pic>
        <p:sp>
          <p:nvSpPr>
            <p:cNvPr id="252" name="Google Shape;252;p39"/>
            <p:cNvSpPr txBox="1"/>
            <p:nvPr/>
          </p:nvSpPr>
          <p:spPr>
            <a:xfrm>
              <a:off x="1556025" y="3392975"/>
              <a:ext cx="1339800" cy="2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Geometry</a:t>
              </a:r>
              <a:endParaRPr>
                <a:latin typeface="Times New Roman"/>
                <a:ea typeface="Times New Roman"/>
                <a:cs typeface="Times New Roman"/>
                <a:sym typeface="Times New Roman"/>
              </a:endParaRPr>
            </a:p>
          </p:txBody>
        </p:sp>
      </p:grpSp>
      <p:grpSp>
        <p:nvGrpSpPr>
          <p:cNvPr id="253" name="Google Shape;253;p39"/>
          <p:cNvGrpSpPr/>
          <p:nvPr/>
        </p:nvGrpSpPr>
        <p:grpSpPr>
          <a:xfrm>
            <a:off x="4267200" y="1678475"/>
            <a:ext cx="4876799" cy="3203049"/>
            <a:chOff x="4267200" y="1512800"/>
            <a:chExt cx="4876799" cy="3203049"/>
          </a:xfrm>
        </p:grpSpPr>
        <p:pic>
          <p:nvPicPr>
            <p:cNvPr id="254" name="Google Shape;254;p39"/>
            <p:cNvPicPr preferRelativeResize="0"/>
            <p:nvPr/>
          </p:nvPicPr>
          <p:blipFill>
            <a:blip r:embed="rId4">
              <a:alphaModFix/>
            </a:blip>
            <a:stretch>
              <a:fillRect/>
            </a:stretch>
          </p:blipFill>
          <p:spPr>
            <a:xfrm>
              <a:off x="4267200" y="1913251"/>
              <a:ext cx="4876799" cy="2802598"/>
            </a:xfrm>
            <a:prstGeom prst="rect">
              <a:avLst/>
            </a:prstGeom>
            <a:noFill/>
            <a:ln cap="flat" cmpd="sng" w="9525">
              <a:solidFill>
                <a:srgbClr val="595959"/>
              </a:solidFill>
              <a:prstDash val="solid"/>
              <a:round/>
              <a:headEnd len="sm" w="sm" type="none"/>
              <a:tailEnd len="sm" w="sm" type="none"/>
            </a:ln>
          </p:spPr>
        </p:pic>
        <p:sp>
          <p:nvSpPr>
            <p:cNvPr id="255" name="Google Shape;255;p39"/>
            <p:cNvSpPr txBox="1"/>
            <p:nvPr/>
          </p:nvSpPr>
          <p:spPr>
            <a:xfrm>
              <a:off x="6324925" y="1512800"/>
              <a:ext cx="1181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Doping</a:t>
              </a:r>
              <a:endParaRPr>
                <a:latin typeface="Times New Roman"/>
                <a:ea typeface="Times New Roman"/>
                <a:cs typeface="Times New Roman"/>
                <a:sym typeface="Times New Roman"/>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9" name="Shape 259"/>
        <p:cNvGrpSpPr/>
        <p:nvPr/>
      </p:nvGrpSpPr>
      <p:grpSpPr>
        <a:xfrm>
          <a:off x="0" y="0"/>
          <a:ext cx="0" cy="0"/>
          <a:chOff x="0" y="0"/>
          <a:chExt cx="0" cy="0"/>
        </a:xfrm>
      </p:grpSpPr>
      <p:grpSp>
        <p:nvGrpSpPr>
          <p:cNvPr id="260" name="Google Shape;260;p40"/>
          <p:cNvGrpSpPr/>
          <p:nvPr/>
        </p:nvGrpSpPr>
        <p:grpSpPr>
          <a:xfrm>
            <a:off x="0" y="0"/>
            <a:ext cx="4288848" cy="2722875"/>
            <a:chOff x="0" y="0"/>
            <a:chExt cx="4288848" cy="2722875"/>
          </a:xfrm>
        </p:grpSpPr>
        <p:pic>
          <p:nvPicPr>
            <p:cNvPr id="261" name="Google Shape;261;p40"/>
            <p:cNvPicPr preferRelativeResize="0"/>
            <p:nvPr/>
          </p:nvPicPr>
          <p:blipFill>
            <a:blip r:embed="rId3">
              <a:alphaModFix/>
            </a:blip>
            <a:stretch>
              <a:fillRect/>
            </a:stretch>
          </p:blipFill>
          <p:spPr>
            <a:xfrm>
              <a:off x="0" y="0"/>
              <a:ext cx="4288848" cy="2334025"/>
            </a:xfrm>
            <a:prstGeom prst="rect">
              <a:avLst/>
            </a:prstGeom>
            <a:noFill/>
            <a:ln cap="flat" cmpd="sng" w="9525">
              <a:solidFill>
                <a:srgbClr val="595959"/>
              </a:solidFill>
              <a:prstDash val="solid"/>
              <a:round/>
              <a:headEnd len="sm" w="sm" type="none"/>
              <a:tailEnd len="sm" w="sm" type="none"/>
            </a:ln>
          </p:spPr>
        </p:pic>
        <p:sp>
          <p:nvSpPr>
            <p:cNvPr id="262" name="Google Shape;262;p40"/>
            <p:cNvSpPr txBox="1"/>
            <p:nvPr/>
          </p:nvSpPr>
          <p:spPr>
            <a:xfrm>
              <a:off x="1685675" y="2420475"/>
              <a:ext cx="1311000" cy="3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Meshing</a:t>
              </a:r>
              <a:endParaRPr>
                <a:latin typeface="Times New Roman"/>
                <a:ea typeface="Times New Roman"/>
                <a:cs typeface="Times New Roman"/>
                <a:sym typeface="Times New Roman"/>
              </a:endParaRPr>
            </a:p>
          </p:txBody>
        </p:sp>
      </p:grpSp>
      <p:grpSp>
        <p:nvGrpSpPr>
          <p:cNvPr id="263" name="Google Shape;263;p40"/>
          <p:cNvGrpSpPr/>
          <p:nvPr/>
        </p:nvGrpSpPr>
        <p:grpSpPr>
          <a:xfrm>
            <a:off x="4288850" y="1606425"/>
            <a:ext cx="4855150" cy="3537075"/>
            <a:chOff x="4288850" y="1606425"/>
            <a:chExt cx="4855150" cy="3537075"/>
          </a:xfrm>
        </p:grpSpPr>
        <p:pic>
          <p:nvPicPr>
            <p:cNvPr id="264" name="Google Shape;264;p40"/>
            <p:cNvPicPr preferRelativeResize="0"/>
            <p:nvPr/>
          </p:nvPicPr>
          <p:blipFill>
            <a:blip r:embed="rId4">
              <a:alphaModFix/>
            </a:blip>
            <a:stretch>
              <a:fillRect/>
            </a:stretch>
          </p:blipFill>
          <p:spPr>
            <a:xfrm>
              <a:off x="4288850" y="2039842"/>
              <a:ext cx="4855150" cy="3103658"/>
            </a:xfrm>
            <a:prstGeom prst="rect">
              <a:avLst/>
            </a:prstGeom>
            <a:noFill/>
            <a:ln>
              <a:noFill/>
            </a:ln>
          </p:spPr>
        </p:pic>
        <p:sp>
          <p:nvSpPr>
            <p:cNvPr id="265" name="Google Shape;265;p40"/>
            <p:cNvSpPr txBox="1"/>
            <p:nvPr/>
          </p:nvSpPr>
          <p:spPr>
            <a:xfrm>
              <a:off x="6029575" y="1606425"/>
              <a:ext cx="1721700" cy="2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Mesh Information</a:t>
              </a:r>
              <a:endParaRPr>
                <a:latin typeface="Times New Roman"/>
                <a:ea typeface="Times New Roman"/>
                <a:cs typeface="Times New Roman"/>
                <a:sym typeface="Times New Roman"/>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1"/>
          <p:cNvSpPr txBox="1"/>
          <p:nvPr>
            <p:ph type="title"/>
          </p:nvPr>
        </p:nvSpPr>
        <p:spPr>
          <a:xfrm>
            <a:off x="351900" y="2601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Problem Statement - FGMOSCAP</a:t>
            </a:r>
            <a:endParaRPr>
              <a:latin typeface="Times New Roman"/>
              <a:ea typeface="Times New Roman"/>
              <a:cs typeface="Times New Roman"/>
              <a:sym typeface="Times New Roman"/>
            </a:endParaRPr>
          </a:p>
        </p:txBody>
      </p:sp>
      <p:pic>
        <p:nvPicPr>
          <p:cNvPr id="271" name="Google Shape;271;p41"/>
          <p:cNvPicPr preferRelativeResize="0"/>
          <p:nvPr/>
        </p:nvPicPr>
        <p:blipFill>
          <a:blip r:embed="rId3">
            <a:alphaModFix/>
          </a:blip>
          <a:stretch>
            <a:fillRect/>
          </a:stretch>
        </p:blipFill>
        <p:spPr>
          <a:xfrm>
            <a:off x="2813148" y="910725"/>
            <a:ext cx="4403901" cy="3899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n"/>
              <a:t>Introduction</a:t>
            </a:r>
            <a:endParaRPr/>
          </a:p>
          <a:p>
            <a:pPr indent="-342900" lvl="0" marL="457200" rtl="0" algn="l">
              <a:spcBef>
                <a:spcPts val="0"/>
              </a:spcBef>
              <a:spcAft>
                <a:spcPts val="0"/>
              </a:spcAft>
              <a:buClr>
                <a:srgbClr val="000000"/>
              </a:buClr>
              <a:buSzPts val="1800"/>
              <a:buAutoNum type="arabicPeriod"/>
            </a:pPr>
            <a:r>
              <a:rPr lang="en"/>
              <a:t>Schrödinger equation and Particle in a Potential Well</a:t>
            </a:r>
            <a:endParaRPr/>
          </a:p>
          <a:p>
            <a:pPr indent="-342900" lvl="0" marL="457200" rtl="0" algn="l">
              <a:spcBef>
                <a:spcPts val="0"/>
              </a:spcBef>
              <a:spcAft>
                <a:spcPts val="0"/>
              </a:spcAft>
              <a:buSzPts val="1800"/>
              <a:buAutoNum type="arabicPeriod"/>
            </a:pPr>
            <a:r>
              <a:rPr lang="en">
                <a:solidFill>
                  <a:schemeClr val="dk1"/>
                </a:solidFill>
              </a:rPr>
              <a:t>Quantum Tunneling and Working of FGMOS</a:t>
            </a:r>
            <a:endParaRPr/>
          </a:p>
          <a:p>
            <a:pPr indent="-342900" lvl="0" marL="457200" rtl="0" algn="l">
              <a:spcBef>
                <a:spcPts val="0"/>
              </a:spcBef>
              <a:spcAft>
                <a:spcPts val="0"/>
              </a:spcAft>
              <a:buSzPts val="1800"/>
              <a:buAutoNum type="arabicPeriod"/>
            </a:pPr>
            <a:r>
              <a:rPr lang="en"/>
              <a:t>Sentaurus Structure Editor (sde)</a:t>
            </a:r>
            <a:endParaRPr/>
          </a:p>
          <a:p>
            <a:pPr indent="-342900" lvl="0" marL="457200" rtl="0" algn="l">
              <a:spcBef>
                <a:spcPts val="0"/>
              </a:spcBef>
              <a:spcAft>
                <a:spcPts val="0"/>
              </a:spcAft>
              <a:buSzPts val="1800"/>
              <a:buAutoNum type="arabicPeriod"/>
            </a:pPr>
            <a:r>
              <a:rPr lang="en"/>
              <a:t>Sprocess</a:t>
            </a:r>
            <a:endParaRPr/>
          </a:p>
          <a:p>
            <a:pPr indent="-342900" lvl="0" marL="457200" rtl="0" algn="l">
              <a:spcBef>
                <a:spcPts val="0"/>
              </a:spcBef>
              <a:spcAft>
                <a:spcPts val="0"/>
              </a:spcAft>
              <a:buSzPts val="1800"/>
              <a:buAutoNum type="arabicPeriod"/>
            </a:pPr>
            <a:r>
              <a:rPr lang="en"/>
              <a:t>Sdevice</a:t>
            </a:r>
            <a:endParaRPr/>
          </a:p>
          <a:p>
            <a:pPr indent="0" lvl="0" marL="45720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Creating Geometry and Doping</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77" name="Google Shape;277;p42"/>
          <p:cNvSpPr txBox="1"/>
          <p:nvPr>
            <p:ph idx="1" type="body"/>
          </p:nvPr>
        </p:nvSpPr>
        <p:spPr>
          <a:xfrm>
            <a:off x="311700" y="1152475"/>
            <a:ext cx="4229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000000"/>
                </a:solidFill>
                <a:latin typeface="Times New Roman"/>
                <a:ea typeface="Times New Roman"/>
                <a:cs typeface="Times New Roman"/>
                <a:sym typeface="Times New Roman"/>
              </a:rPr>
              <a:t>(sde:clear)							(sdegeo:set-default-boolean "ABA") 	 (define t_cont_up 0.080) (define t_co 0.015) (define t_fg 0.005) (define t_to 0.003) (define t_sub 0.2)  (define t_cont_down 0.080) (define width 0.3) (define x0 0) (define x1 width) (define y0 0) (define y1 (+ y0 t_cont_up)) (define y2 (+ y1 t_co)) (define y3 (+ y2 t_fg)) (define y4 (+ y3 t_to)) (define y5 (+ y4 t_sub)) (define y6 (+ y5 t_cont_down)) (define z0 0)					(sdegeo:create-rectangle (position x0 y0 z0) (position x1 y1 z0) "PolySilicon" "Top_Contact") (sdegeo:create-rectangle (position x0 y1 z0) (position x1 y2 z0) "Oxide" "Control Oxide") (sdegeo:create-rectangle (position x0 y2 z0) (position x1 y3 z0) "Metal" "Floating Gate") (sdegeo:create-rectangle (position x0 y3 z0) (position x1 y4 z0) "Oxide" "Tunnel Oxide") (sdegeo:create-rectangle (position x0 y4 z0) (position x1 y5 z0) "Silicon" "Substrate") (sdegeo:create-rectangle (position x0 y5 z0) (position x1 y6 z0) "PolySilicon" "Back_Contact") (sdegeo:set-contact (find-body-id (position (+ x0 0.001) (+ y0 0.001) z0)) "Top Contact") (sdegeo:set-contact (find-body-id (position (+ x0 0.001) (+ y5 0.001) z0)) "Back Contact") </a:t>
            </a:r>
            <a:endParaRPr sz="800">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rPr lang="en" sz="800">
                <a:solidFill>
                  <a:srgbClr val="000000"/>
                </a:solidFill>
                <a:latin typeface="Times New Roman"/>
                <a:ea typeface="Times New Roman"/>
                <a:cs typeface="Times New Roman"/>
                <a:sym typeface="Times New Roman"/>
              </a:rPr>
              <a:t>(sdedr:define-constant-profile "Const.Ptype" "BoronActiveConcentration" 1e17) (sdedr:define-constant-profile-region "PlaceCD.bulk_p" "Const.Ptype" "Substrate")</a:t>
            </a:r>
            <a:endParaRPr sz="800">
              <a:solidFill>
                <a:srgbClr val="000000"/>
              </a:solidFill>
              <a:latin typeface="Times New Roman"/>
              <a:ea typeface="Times New Roman"/>
              <a:cs typeface="Times New Roman"/>
              <a:sym typeface="Times New Roman"/>
            </a:endParaRPr>
          </a:p>
        </p:txBody>
      </p:sp>
      <p:pic>
        <p:nvPicPr>
          <p:cNvPr id="278" name="Google Shape;278;p42"/>
          <p:cNvPicPr preferRelativeResize="0"/>
          <p:nvPr/>
        </p:nvPicPr>
        <p:blipFill>
          <a:blip r:embed="rId3">
            <a:alphaModFix/>
          </a:blip>
          <a:stretch>
            <a:fillRect/>
          </a:stretch>
        </p:blipFill>
        <p:spPr>
          <a:xfrm>
            <a:off x="5643450" y="1017725"/>
            <a:ext cx="3048589" cy="38209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5" name="Google Shape;285;p43"/>
          <p:cNvPicPr preferRelativeResize="0"/>
          <p:nvPr/>
        </p:nvPicPr>
        <p:blipFill>
          <a:blip r:embed="rId3">
            <a:alphaModFix/>
          </a:blip>
          <a:stretch>
            <a:fillRect/>
          </a:stretch>
        </p:blipFill>
        <p:spPr>
          <a:xfrm>
            <a:off x="77350" y="95500"/>
            <a:ext cx="8989300" cy="49525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2" name="Google Shape;292;p44"/>
          <p:cNvPicPr preferRelativeResize="0"/>
          <p:nvPr/>
        </p:nvPicPr>
        <p:blipFill>
          <a:blip r:embed="rId3">
            <a:alphaModFix/>
          </a:blip>
          <a:stretch>
            <a:fillRect/>
          </a:stretch>
        </p:blipFill>
        <p:spPr>
          <a:xfrm>
            <a:off x="175875" y="200675"/>
            <a:ext cx="8792249" cy="4504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6" name="Shape 296"/>
        <p:cNvGrpSpPr/>
        <p:nvPr/>
      </p:nvGrpSpPr>
      <p:grpSpPr>
        <a:xfrm>
          <a:off x="0" y="0"/>
          <a:ext cx="0" cy="0"/>
          <a:chOff x="0" y="0"/>
          <a:chExt cx="0" cy="0"/>
        </a:xfrm>
      </p:grpSpPr>
      <p:sp>
        <p:nvSpPr>
          <p:cNvPr id="297" name="Google Shape;297;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Meshing</a:t>
            </a:r>
            <a:endParaRPr>
              <a:latin typeface="Times New Roman"/>
              <a:ea typeface="Times New Roman"/>
              <a:cs typeface="Times New Roman"/>
              <a:sym typeface="Times New Roman"/>
            </a:endParaRPr>
          </a:p>
        </p:txBody>
      </p:sp>
      <p:sp>
        <p:nvSpPr>
          <p:cNvPr id="298" name="Google Shape;298;p45"/>
          <p:cNvSpPr txBox="1"/>
          <p:nvPr>
            <p:ph idx="1" type="body"/>
          </p:nvPr>
        </p:nvSpPr>
        <p:spPr>
          <a:xfrm>
            <a:off x="2460900" y="1244325"/>
            <a:ext cx="4222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rgbClr val="000000"/>
                </a:solidFill>
                <a:latin typeface="Times New Roman"/>
                <a:ea typeface="Times New Roman"/>
                <a:cs typeface="Times New Roman"/>
                <a:sym typeface="Times New Roman"/>
              </a:rPr>
              <a:t>(sdedr:define-refeval-window "RefWin.all" "Rectangle" (position (- x0 0.05) (- y0 0.05) z0) (position (+ x1 0.05) (+ y6 0.05) z0))  				(sdedr:define-refinement-size "RefinementDefinition_1" 0.015 0.015 0.001 0.001 )	(sdedr:define-refinement-placement "RefinementPlacement_1" "RefinementDefinition_1" (list "window" "RefWin.all" ) )				(sdedr:define-refinement-function "RefinementDefinition_1" "MaxLenInt" "Tunnel Oxide" "Substrate" 0.0001 1.1 "UseRegionNames")			(sdedr:define-refinement-function "RefinementDefinition_1" "MaxLenInt" "Tunnel Oxide" "Floating Gate" 0.0005 2.5 "DoubleSide" "UseRegionNames")	(sdedr:define-refinement-function "RefinementDefinition_1" "MaxLenInt" "Floating Gate" "Control Oxide" 0.0005 1.5 "DoubleSide" "UseRegionNames")		(sdedr:define-refinement-size "RefinementDefinition_cont_ox" 0.005 0.005 0.001 0.001 )	(sdedr:define-refinement-placement "RefinementPlacement_Ox" "RefinementDefinition_cont_ox" (list "region" "Control Oxide" ) )					(sdedr:define-refinement-size "RefinementDefinition_tunn_ox" 0.0015 0.0015 0.0001 0.0001 ) (sdedr:define-refinement-placement "RefinementPlacement_tunn_Ox" “RefinementDefinition_tunn_ox" (list "region" "Tunnel Oxide" ) )		(sdedr:define-refinement-size "RefinementDefinition_metal" 0.005 0.005 0.0001 0.0001 )	(sdedr:define-refinement-placement "RefinementPlacement_metal" "RefinementDefinition_metal" (list "material" "Metal" ) )</a:t>
            </a:r>
            <a:endParaRPr sz="800">
              <a:solidFill>
                <a:srgbClr val="000000"/>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6"/>
          <p:cNvSpPr txBox="1"/>
          <p:nvPr>
            <p:ph type="title"/>
          </p:nvPr>
        </p:nvSpPr>
        <p:spPr>
          <a:xfrm>
            <a:off x="311700" y="184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FGMOSCAP mesh</a:t>
            </a:r>
            <a:endParaRPr/>
          </a:p>
        </p:txBody>
      </p:sp>
      <p:pic>
        <p:nvPicPr>
          <p:cNvPr id="304" name="Google Shape;304;p46"/>
          <p:cNvPicPr preferRelativeResize="0"/>
          <p:nvPr/>
        </p:nvPicPr>
        <p:blipFill>
          <a:blip r:embed="rId3">
            <a:alphaModFix/>
          </a:blip>
          <a:stretch>
            <a:fillRect/>
          </a:stretch>
        </p:blipFill>
        <p:spPr>
          <a:xfrm>
            <a:off x="1607350" y="833462"/>
            <a:ext cx="5929301" cy="40544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1" name="Google Shape;311;p47"/>
          <p:cNvPicPr preferRelativeResize="0"/>
          <p:nvPr/>
        </p:nvPicPr>
        <p:blipFill>
          <a:blip r:embed="rId3">
            <a:alphaModFix/>
          </a:blip>
          <a:stretch>
            <a:fillRect/>
          </a:stretch>
        </p:blipFill>
        <p:spPr>
          <a:xfrm>
            <a:off x="50200" y="1"/>
            <a:ext cx="9143999" cy="501804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Times New Roman"/>
                <a:ea typeface="Times New Roman"/>
                <a:cs typeface="Times New Roman"/>
                <a:sym typeface="Times New Roman"/>
              </a:rPr>
              <a:t>Mesh Information</a:t>
            </a:r>
            <a:endParaRPr>
              <a:solidFill>
                <a:srgbClr val="000000"/>
              </a:solidFill>
              <a:latin typeface="Times New Roman"/>
              <a:ea typeface="Times New Roman"/>
              <a:cs typeface="Times New Roman"/>
              <a:sym typeface="Times New Roman"/>
            </a:endParaRPr>
          </a:p>
        </p:txBody>
      </p:sp>
      <p:sp>
        <p:nvSpPr>
          <p:cNvPr id="317" name="Google Shape;317;p48"/>
          <p:cNvSpPr txBox="1"/>
          <p:nvPr/>
        </p:nvSpPr>
        <p:spPr>
          <a:xfrm>
            <a:off x="311700" y="1152475"/>
            <a:ext cx="31761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Times New Roman"/>
              <a:buAutoNum type="arabicPeriod"/>
            </a:pPr>
            <a:r>
              <a:rPr lang="en">
                <a:latin typeface="Times New Roman"/>
                <a:ea typeface="Times New Roman"/>
                <a:cs typeface="Times New Roman"/>
                <a:sym typeface="Times New Roman"/>
              </a:rPr>
              <a:t>Total tree vertices = 10261</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AutoNum type="arabicPeriod"/>
            </a:pPr>
            <a:r>
              <a:rPr lang="en">
                <a:latin typeface="Times New Roman"/>
                <a:ea typeface="Times New Roman"/>
                <a:cs typeface="Times New Roman"/>
                <a:sym typeface="Times New Roman"/>
              </a:rPr>
              <a:t>Total boundary vertices = 956</a:t>
            </a:r>
            <a:endParaRPr>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lang="en">
                <a:latin typeface="Times New Roman"/>
                <a:ea typeface="Times New Roman"/>
                <a:cs typeface="Times New Roman"/>
                <a:sym typeface="Times New Roman"/>
              </a:rPr>
              <a:t>Final Mesh:</a:t>
            </a:r>
            <a:endParaRPr>
              <a:latin typeface="Times New Roman"/>
              <a:ea typeface="Times New Roman"/>
              <a:cs typeface="Times New Roman"/>
              <a:sym typeface="Times New Roman"/>
            </a:endParaRPr>
          </a:p>
          <a:p>
            <a:pPr indent="-317500" lvl="0" marL="457200" rtl="0" algn="l">
              <a:lnSpc>
                <a:spcPct val="115000"/>
              </a:lnSpc>
              <a:spcBef>
                <a:spcPts val="1600"/>
              </a:spcBef>
              <a:spcAft>
                <a:spcPts val="0"/>
              </a:spcAft>
              <a:buClr>
                <a:srgbClr val="000000"/>
              </a:buClr>
              <a:buSzPts val="1400"/>
              <a:buFont typeface="Times New Roman"/>
              <a:buAutoNum type="arabicPeriod"/>
            </a:pPr>
            <a:r>
              <a:rPr lang="en">
                <a:latin typeface="Times New Roman"/>
                <a:ea typeface="Times New Roman"/>
                <a:cs typeface="Times New Roman"/>
                <a:sym typeface="Times New Roman"/>
              </a:rPr>
              <a:t>10873 points</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AutoNum type="arabicPeriod"/>
            </a:pPr>
            <a:r>
              <a:rPr lang="en">
                <a:latin typeface="Times New Roman"/>
                <a:ea typeface="Times New Roman"/>
                <a:cs typeface="Times New Roman"/>
                <a:sym typeface="Times New Roman"/>
              </a:rPr>
              <a:t>21519 elements</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AutoNum type="arabicPeriod"/>
            </a:pPr>
            <a:r>
              <a:rPr lang="en">
                <a:latin typeface="Times New Roman"/>
                <a:ea typeface="Times New Roman"/>
                <a:cs typeface="Times New Roman"/>
                <a:sym typeface="Times New Roman"/>
              </a:rPr>
              <a:t>8 regions</a:t>
            </a:r>
            <a:endParaRPr>
              <a:latin typeface="Times New Roman"/>
              <a:ea typeface="Times New Roman"/>
              <a:cs typeface="Times New Roman"/>
              <a:sym typeface="Times New Roman"/>
            </a:endParaRPr>
          </a:p>
        </p:txBody>
      </p:sp>
      <p:pic>
        <p:nvPicPr>
          <p:cNvPr id="318" name="Google Shape;318;p48"/>
          <p:cNvPicPr preferRelativeResize="0"/>
          <p:nvPr/>
        </p:nvPicPr>
        <p:blipFill>
          <a:blip r:embed="rId3">
            <a:alphaModFix/>
          </a:blip>
          <a:stretch>
            <a:fillRect/>
          </a:stretch>
        </p:blipFill>
        <p:spPr>
          <a:xfrm>
            <a:off x="4422125" y="1017725"/>
            <a:ext cx="4376754" cy="38209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9"/>
          <p:cNvSpPr txBox="1"/>
          <p:nvPr>
            <p:ph type="title"/>
          </p:nvPr>
        </p:nvSpPr>
        <p:spPr>
          <a:xfrm>
            <a:off x="351900" y="2601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Problem Statement - FGMOSFET</a:t>
            </a:r>
            <a:endParaRPr>
              <a:latin typeface="Times New Roman"/>
              <a:ea typeface="Times New Roman"/>
              <a:cs typeface="Times New Roman"/>
              <a:sym typeface="Times New Roman"/>
            </a:endParaRPr>
          </a:p>
        </p:txBody>
      </p:sp>
      <p:pic>
        <p:nvPicPr>
          <p:cNvPr id="324" name="Google Shape;324;p49"/>
          <p:cNvPicPr preferRelativeResize="0"/>
          <p:nvPr/>
        </p:nvPicPr>
        <p:blipFill>
          <a:blip r:embed="rId3">
            <a:alphaModFix/>
          </a:blip>
          <a:stretch>
            <a:fillRect/>
          </a:stretch>
        </p:blipFill>
        <p:spPr>
          <a:xfrm>
            <a:off x="484050" y="1089050"/>
            <a:ext cx="7023451" cy="2235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Creating Geometry and Doping</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30" name="Google Shape;330;p50"/>
          <p:cNvSpPr txBox="1"/>
          <p:nvPr>
            <p:ph idx="1" type="body"/>
          </p:nvPr>
        </p:nvSpPr>
        <p:spPr>
          <a:xfrm>
            <a:off x="311700" y="1152475"/>
            <a:ext cx="4229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000000"/>
                </a:solidFill>
                <a:latin typeface="Times New Roman"/>
                <a:ea typeface="Times New Roman"/>
                <a:cs typeface="Times New Roman"/>
                <a:sym typeface="Times New Roman"/>
              </a:rPr>
              <a:t>(sde:clear)							(sdegeo:set-default-boolean "ABA")					    (define t_cont_up 0.080)  (define t_co 0.015)  (define t_fg 0.005)  (define t_to 0.003) (define t_sub 0.2) (define t_cont_down 0.080)  (define width 0.020) (define x0 0) (define x1 width) (define xleft (- x0 0.03)) (define xright(+ x1 0.03))  (define y0 0) (define y1 (+ y0 t_cont_up)) (define y2 (+ y1 t_co)) (define y3 (+ y2 t_fg)) (define y4 (+ y3 t_to)) (define y5 (+ y4 t_sub)) (define y6 (+ y5 t_cont_down))    (define z0 0)					</a:t>
            </a:r>
            <a:endParaRPr sz="800">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rPr lang="en" sz="800">
                <a:solidFill>
                  <a:srgbClr val="000000"/>
                </a:solidFill>
                <a:latin typeface="Times New Roman"/>
                <a:ea typeface="Times New Roman"/>
                <a:cs typeface="Times New Roman"/>
                <a:sym typeface="Times New Roman"/>
              </a:rPr>
              <a:t>(sdegeo:create-rectangle (position x0 y0 z0) (position x1 y1 z0) "PolySilicon" "Top_Contact") (sdegeo:create-rectangle (position x0 y1 z0) (position x1 y2 z0) "Oxide" "Control_Oxide") (sdegeo:create-rectangle (position x0 y2 z0) (position x1 y3 z0) "Metal" "Floating_Gate") (sdegeo:create-rectangle (position x0 y3 z0) (position x1 y4 z0) "Oxide" "Tunnel_Oxide") (sdegeo:create-rectangle (position xleft y4 z0) (position xright y5 z0) "Silicon" "Substrate") (sdegeo:create-rectangle (position x0 y5 z0) (position x1 y6 z0) "PolySilicon" "Back_Contact") (sdegeo:set-contact (find-body-id (position (+ x0 0.001) (+ y0 0.001) z0)) "Top_ct_Contact" "remove") 								(sdegeo:set-contact (find-body-id (position (+ x0 0.001) (+ y5 0.001) z0)) "Back_ct_Contact" "remove")								(sdegeo:set-contact (find-edge-id (position  (+ xleft 0.005) y4 0.0)) "source")		(sdegeo:set-contact (find-edge-id (position  (+ x1 0.005)  y4 0.0)) "drain")</a:t>
            </a:r>
            <a:endParaRPr sz="800">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sz="800">
              <a:solidFill>
                <a:srgbClr val="000000"/>
              </a:solidFill>
              <a:latin typeface="Times New Roman"/>
              <a:ea typeface="Times New Roman"/>
              <a:cs typeface="Times New Roman"/>
              <a:sym typeface="Times New Roman"/>
            </a:endParaRPr>
          </a:p>
        </p:txBody>
      </p:sp>
      <p:pic>
        <p:nvPicPr>
          <p:cNvPr id="331" name="Google Shape;331;p50"/>
          <p:cNvPicPr preferRelativeResize="0"/>
          <p:nvPr/>
        </p:nvPicPr>
        <p:blipFill>
          <a:blip r:embed="rId3">
            <a:alphaModFix/>
          </a:blip>
          <a:stretch>
            <a:fillRect/>
          </a:stretch>
        </p:blipFill>
        <p:spPr>
          <a:xfrm>
            <a:off x="5934050" y="1192800"/>
            <a:ext cx="2527000" cy="3335751"/>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Doping</a:t>
            </a:r>
            <a:endParaRPr>
              <a:latin typeface="Times New Roman"/>
              <a:ea typeface="Times New Roman"/>
              <a:cs typeface="Times New Roman"/>
              <a:sym typeface="Times New Roman"/>
            </a:endParaRPr>
          </a:p>
        </p:txBody>
      </p:sp>
      <p:sp>
        <p:nvSpPr>
          <p:cNvPr id="337" name="Google Shape;337;p51"/>
          <p:cNvSpPr txBox="1"/>
          <p:nvPr>
            <p:ph idx="1" type="body"/>
          </p:nvPr>
        </p:nvSpPr>
        <p:spPr>
          <a:xfrm>
            <a:off x="311700" y="1152475"/>
            <a:ext cx="4222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000000"/>
                </a:solidFill>
                <a:latin typeface="Times New Roman"/>
                <a:ea typeface="Times New Roman"/>
                <a:cs typeface="Times New Roman"/>
                <a:sym typeface="Times New Roman"/>
              </a:rPr>
              <a:t>(sdedr:define-constant-profile "Const.Ptype" "BoronActiveConcentration" 1e17)	(sdedr:define-constant-profile-region "PlaceCD.bulk_p" "Const.Ptype" "Substrate")</a:t>
            </a:r>
            <a:endParaRPr sz="800">
              <a:solidFill>
                <a:srgbClr val="000000"/>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 sz="800">
                <a:solidFill>
                  <a:srgbClr val="000000"/>
                </a:solidFill>
                <a:latin typeface="Times New Roman"/>
                <a:ea typeface="Times New Roman"/>
                <a:cs typeface="Times New Roman"/>
                <a:sym typeface="Times New Roman"/>
              </a:rPr>
              <a:t>(sdedr:define-refeval-window "BaseLine.Source" "Line" (position xleft y4 z0) (position (- x0 0.01) y4 z0))							(sdedr:define-refeval-window "BaseLine.Drain"  "Line" (position  (+ x1 0.01) y4 z0) (position  xright y4 z0))</a:t>
            </a:r>
            <a:endParaRPr sz="800">
              <a:solidFill>
                <a:srgbClr val="000000"/>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 sz="800">
                <a:solidFill>
                  <a:srgbClr val="000000"/>
                </a:solidFill>
                <a:latin typeface="Times New Roman"/>
                <a:ea typeface="Times New Roman"/>
                <a:cs typeface="Times New Roman"/>
                <a:sym typeface="Times New Roman"/>
              </a:rPr>
              <a:t>(sdedr:define-analytical-profile-placement "PlaceAP.Source" "Gauss.SourceDrain" "BaseLine.Source" "Positive" "NoReplace" "Eval")</a:t>
            </a:r>
            <a:endParaRPr sz="800">
              <a:solidFill>
                <a:srgbClr val="000000"/>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 sz="800">
                <a:solidFill>
                  <a:srgbClr val="000000"/>
                </a:solidFill>
                <a:latin typeface="Times New Roman"/>
                <a:ea typeface="Times New Roman"/>
                <a:cs typeface="Times New Roman"/>
                <a:sym typeface="Times New Roman"/>
              </a:rPr>
              <a:t>(sdedr:define-gaussian-profile "Gauss.SourceDrain" "ArsenicActiveConcentration" "PeakPos" 0  "PeakVal" 5e+19 "ValueAtDepth" 1e+17 "Depth" 0.03 "Gauss"  "Factor" 0.3)</a:t>
            </a:r>
            <a:endParaRPr sz="800">
              <a:solidFill>
                <a:srgbClr val="000000"/>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 sz="800">
                <a:solidFill>
                  <a:srgbClr val="000000"/>
                </a:solidFill>
                <a:latin typeface="Times New Roman"/>
                <a:ea typeface="Times New Roman"/>
                <a:cs typeface="Times New Roman"/>
                <a:sym typeface="Times New Roman"/>
              </a:rPr>
              <a:t>(sdedr:define-analytical-profile-placement "PlaceAP.Drain" "Gauss.SourceDrain" "BaseLine.Drain" "Positive" "NoReplace" "Eval")</a:t>
            </a:r>
            <a:endParaRPr sz="800">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rPr lang="en" sz="800">
                <a:solidFill>
                  <a:srgbClr val="000000"/>
                </a:solidFill>
                <a:latin typeface="Times New Roman"/>
                <a:ea typeface="Times New Roman"/>
                <a:cs typeface="Times New Roman"/>
                <a:sym typeface="Times New Roman"/>
              </a:rPr>
              <a:t>(sdedr:define-gaussian-profile "Gauss.SourceDrain" "ArsenicActiveConcentration" "PeakPos" 0  "PeakVal" 5e+19 "ValueAtDepth" 1e+17 "Depth" 0.03 "Gauss"  "Factor" 0.3)</a:t>
            </a:r>
            <a:endParaRPr sz="800">
              <a:solidFill>
                <a:srgbClr val="000000"/>
              </a:solidFill>
              <a:latin typeface="Times New Roman"/>
              <a:ea typeface="Times New Roman"/>
              <a:cs typeface="Times New Roman"/>
              <a:sym typeface="Times New Roman"/>
            </a:endParaRPr>
          </a:p>
        </p:txBody>
      </p:sp>
      <p:pic>
        <p:nvPicPr>
          <p:cNvPr id="338" name="Google Shape;338;p51"/>
          <p:cNvPicPr preferRelativeResize="0"/>
          <p:nvPr/>
        </p:nvPicPr>
        <p:blipFill>
          <a:blip r:embed="rId3">
            <a:alphaModFix/>
          </a:blip>
          <a:stretch>
            <a:fillRect/>
          </a:stretch>
        </p:blipFill>
        <p:spPr>
          <a:xfrm>
            <a:off x="4746775" y="1390950"/>
            <a:ext cx="4397225" cy="24110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1.  </a:t>
            </a:r>
            <a:r>
              <a:rPr lang="en" sz="2600"/>
              <a:t>Introduction</a:t>
            </a:r>
            <a:endParaRPr sz="2600"/>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this part of the course, the device we simulated is a Floating Gate Metal Oxide Semiconductor Capacitor and Field Effect Transistor. </a:t>
            </a:r>
            <a:endParaRPr/>
          </a:p>
          <a:p>
            <a:pPr indent="-342900" lvl="0" marL="457200" rtl="0" algn="l">
              <a:spcBef>
                <a:spcPts val="0"/>
              </a:spcBef>
              <a:spcAft>
                <a:spcPts val="0"/>
              </a:spcAft>
              <a:buSzPts val="1800"/>
              <a:buChar char="●"/>
            </a:pPr>
            <a:r>
              <a:rPr lang="en"/>
              <a:t>We have used two tools from the TCAD library: Sentaurus Structure Editor and Sdevice.</a:t>
            </a:r>
            <a:endParaRPr/>
          </a:p>
          <a:p>
            <a:pPr indent="-342900" lvl="0" marL="457200" rtl="0" algn="l">
              <a:spcBef>
                <a:spcPts val="0"/>
              </a:spcBef>
              <a:spcAft>
                <a:spcPts val="0"/>
              </a:spcAft>
              <a:buSzPts val="1800"/>
              <a:buChar char="●"/>
            </a:pPr>
            <a:r>
              <a:rPr lang="en"/>
              <a:t>We have also studied Schr</a:t>
            </a:r>
            <a:r>
              <a:rPr lang="en">
                <a:solidFill>
                  <a:schemeClr val="dk1"/>
                </a:solidFill>
              </a:rPr>
              <a:t>ödinger Equation and Wave Functions and how they are applied in Particle in a Potential Well to understand tunneling.</a:t>
            </a:r>
            <a:endParaRPr>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5" name="Google Shape;345;p52"/>
          <p:cNvPicPr preferRelativeResize="0"/>
          <p:nvPr/>
        </p:nvPicPr>
        <p:blipFill>
          <a:blip r:embed="rId3">
            <a:alphaModFix/>
          </a:blip>
          <a:stretch>
            <a:fillRect/>
          </a:stretch>
        </p:blipFill>
        <p:spPr>
          <a:xfrm>
            <a:off x="0" y="0"/>
            <a:ext cx="9144001" cy="514350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2" name="Google Shape;352;p53"/>
          <p:cNvPicPr preferRelativeResize="0"/>
          <p:nvPr/>
        </p:nvPicPr>
        <p:blipFill>
          <a:blip r:embed="rId3">
            <a:alphaModFix/>
          </a:blip>
          <a:stretch>
            <a:fillRect/>
          </a:stretch>
        </p:blipFill>
        <p:spPr>
          <a:xfrm>
            <a:off x="0" y="0"/>
            <a:ext cx="9144000" cy="5143501"/>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9" name="Google Shape;359;p54"/>
          <p:cNvPicPr preferRelativeResize="0"/>
          <p:nvPr/>
        </p:nvPicPr>
        <p:blipFill>
          <a:blip r:embed="rId3">
            <a:alphaModFix/>
          </a:blip>
          <a:stretch>
            <a:fillRect/>
          </a:stretch>
        </p:blipFill>
        <p:spPr>
          <a:xfrm>
            <a:off x="0" y="0"/>
            <a:ext cx="9144000" cy="514350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3" name="Shape 363"/>
        <p:cNvGrpSpPr/>
        <p:nvPr/>
      </p:nvGrpSpPr>
      <p:grpSpPr>
        <a:xfrm>
          <a:off x="0" y="0"/>
          <a:ext cx="0" cy="0"/>
          <a:chOff x="0" y="0"/>
          <a:chExt cx="0" cy="0"/>
        </a:xfrm>
      </p:grpSpPr>
      <p:sp>
        <p:nvSpPr>
          <p:cNvPr id="364" name="Google Shape;364;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Meshing</a:t>
            </a:r>
            <a:endParaRPr>
              <a:latin typeface="Times New Roman"/>
              <a:ea typeface="Times New Roman"/>
              <a:cs typeface="Times New Roman"/>
              <a:sym typeface="Times New Roman"/>
            </a:endParaRPr>
          </a:p>
        </p:txBody>
      </p:sp>
      <p:sp>
        <p:nvSpPr>
          <p:cNvPr id="365" name="Google Shape;365;p55"/>
          <p:cNvSpPr txBox="1"/>
          <p:nvPr>
            <p:ph idx="1" type="body"/>
          </p:nvPr>
        </p:nvSpPr>
        <p:spPr>
          <a:xfrm>
            <a:off x="311700" y="1152475"/>
            <a:ext cx="8375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000000"/>
                </a:solidFill>
                <a:latin typeface="Times New Roman"/>
                <a:ea typeface="Times New Roman"/>
                <a:cs typeface="Times New Roman"/>
                <a:sym typeface="Times New Roman"/>
              </a:rPr>
              <a:t>(sdedr:define-refeval-window "RefWin.all" "Rectangle" (position (- x0 0.05) (- y0 0.05) z0) (position (+ x1 0.05) (+ y6 0.05) z0))					(sdedr:define-refinement-size "RefinementDefinition_1" 0.015 0.015 0.001 0.001 ) 								(sdedr:define-refinement-placement "RefinementPlacement_1" "RefinementDefinition_1" (list "window" "RefWin.all" ) ) 					(sdedr:define-refinement-function "RefinementDefinition_1" "MaxLenInt" "Tunnel_Oxide" "Substrate" 0.0001 1.15 "DoubleSide" "UseRegionNames")		(sdedr:define-refinement-function "RefinementDefinition_1" "MaxLenInt" "Tunnel_Oxide" "Floating_Gate" 0.0005 2 "DoubleSide" "UseRegionNames")		(sdedr:define-refinement-function "RefinementDefinition_1" "MaxLenInt" "Floating_Gate" "Control_Oxide" 0.0005 1.5 "DoubleSide" "UseRegionNames")		(sdedr:define-refinement-function "RefinementDefinition_1" "MaxLenInt" "Control_Oxide" "Top_ct_Contact" 0.0001 1.1 "UseRegionNames")			(sdedr:define-refinement-function "RefinementDefinition_1" "MaxLenInt" "Substrate" "Back_ct_Contact" 0.0001 1.25 "UseRegionNames")			(sdedr:define-refinement-function "RefinementDefinition_1" "MaxLenInt" "Substrate" "source" 0.001 1.2 "DoubleSide" "UseRegionNames")			(sdedr:define-refinement-function "RefinementDefinition_1" "MaxLenInt" "Substrate" "drain" 0.001 1.2 "DoubleSide" "UseRegionNames")</a:t>
            </a:r>
            <a:endParaRPr sz="800">
              <a:solidFill>
                <a:srgbClr val="000000"/>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 sz="800">
                <a:solidFill>
                  <a:srgbClr val="000000"/>
                </a:solidFill>
                <a:latin typeface="Times New Roman"/>
                <a:ea typeface="Times New Roman"/>
                <a:cs typeface="Times New Roman"/>
                <a:sym typeface="Times New Roman"/>
              </a:rPr>
              <a:t>(sdedr:define-refinement-size "RefinementDefinition_cont_ox" 0.005 0.005 0.001 0.001 )								(sdedr:define-refinement-placement "RefinementPlacement_Ox" "RefinementDefinition_cont_ox" (list "region" "Control_Oxide" ) )					(sdedr:define-refinement-size "RefinementDefinition_tunn_ox" 0.0015 0.0015 0.0001 0.0001 )							(sdedr:define-refinement-placement "RefinementPlacement_tunn_Ox" "RefinementDefinition_tunn_ox" (list "region" "Tunnel_Oxide" ) )				(sdedr:define-refinement-size "RefinementDefinition_fg" 0.005 0.005 0.0001 0.0001 )								(sdedr:define-refinement-placement "RefinementPlacement_fg" "RefinementDefinition_fg" (list "material" "PolySilicon" ) )</a:t>
            </a:r>
            <a:endParaRPr sz="800">
              <a:solidFill>
                <a:srgbClr val="000000"/>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 sz="800">
                <a:solidFill>
                  <a:srgbClr val="000000"/>
                </a:solidFill>
                <a:latin typeface="Times New Roman"/>
                <a:ea typeface="Times New Roman"/>
                <a:cs typeface="Times New Roman"/>
                <a:sym typeface="Times New Roman"/>
              </a:rPr>
              <a:t>(sde:save-model "fgmosFet")															(sde:build-mesh "fgmosFet")</a:t>
            </a:r>
            <a:endParaRPr sz="800">
              <a:solidFill>
                <a:srgbClr val="000000"/>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t/>
            </a:r>
            <a:endParaRPr sz="800">
              <a:solidFill>
                <a:srgbClr val="000000"/>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t/>
            </a:r>
            <a:endParaRPr sz="800">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sz="800">
              <a:solidFill>
                <a:srgbClr val="000000"/>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2" name="Google Shape;372;p56"/>
          <p:cNvPicPr preferRelativeResize="0"/>
          <p:nvPr/>
        </p:nvPicPr>
        <p:blipFill>
          <a:blip r:embed="rId3">
            <a:alphaModFix/>
          </a:blip>
          <a:stretch>
            <a:fillRect/>
          </a:stretch>
        </p:blipFill>
        <p:spPr>
          <a:xfrm>
            <a:off x="0" y="0"/>
            <a:ext cx="9144000" cy="5143501"/>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9" name="Google Shape;379;p57"/>
          <p:cNvPicPr preferRelativeResize="0"/>
          <p:nvPr/>
        </p:nvPicPr>
        <p:blipFill>
          <a:blip r:embed="rId3">
            <a:alphaModFix/>
          </a:blip>
          <a:stretch>
            <a:fillRect/>
          </a:stretch>
        </p:blipFill>
        <p:spPr>
          <a:xfrm>
            <a:off x="0" y="0"/>
            <a:ext cx="9144000" cy="51435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Times New Roman"/>
                <a:ea typeface="Times New Roman"/>
                <a:cs typeface="Times New Roman"/>
                <a:sym typeface="Times New Roman"/>
              </a:rPr>
              <a:t>Mesh Information</a:t>
            </a:r>
            <a:endParaRPr>
              <a:solidFill>
                <a:srgbClr val="000000"/>
              </a:solidFill>
              <a:latin typeface="Times New Roman"/>
              <a:ea typeface="Times New Roman"/>
              <a:cs typeface="Times New Roman"/>
              <a:sym typeface="Times New Roman"/>
            </a:endParaRPr>
          </a:p>
        </p:txBody>
      </p:sp>
      <p:sp>
        <p:nvSpPr>
          <p:cNvPr id="385" name="Google Shape;385;p58"/>
          <p:cNvSpPr txBox="1"/>
          <p:nvPr/>
        </p:nvSpPr>
        <p:spPr>
          <a:xfrm>
            <a:off x="311700" y="1152475"/>
            <a:ext cx="31761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Times New Roman"/>
              <a:buAutoNum type="arabicPeriod"/>
            </a:pPr>
            <a:r>
              <a:rPr lang="en">
                <a:latin typeface="Times New Roman"/>
                <a:ea typeface="Times New Roman"/>
                <a:cs typeface="Times New Roman"/>
                <a:sym typeface="Times New Roman"/>
              </a:rPr>
              <a:t>Total tree vertices = 4341</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AutoNum type="arabicPeriod"/>
            </a:pPr>
            <a:r>
              <a:rPr lang="en">
                <a:latin typeface="Times New Roman"/>
                <a:ea typeface="Times New Roman"/>
                <a:cs typeface="Times New Roman"/>
                <a:sym typeface="Times New Roman"/>
              </a:rPr>
              <a:t>Total boundary vertices = 435</a:t>
            </a:r>
            <a:endParaRPr>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lang="en">
                <a:latin typeface="Times New Roman"/>
                <a:ea typeface="Times New Roman"/>
                <a:cs typeface="Times New Roman"/>
                <a:sym typeface="Times New Roman"/>
              </a:rPr>
              <a:t>Final Mesh:</a:t>
            </a:r>
            <a:endParaRPr>
              <a:latin typeface="Times New Roman"/>
              <a:ea typeface="Times New Roman"/>
              <a:cs typeface="Times New Roman"/>
              <a:sym typeface="Times New Roman"/>
            </a:endParaRPr>
          </a:p>
          <a:p>
            <a:pPr indent="-317500" lvl="0" marL="457200" rtl="0" algn="l">
              <a:lnSpc>
                <a:spcPct val="115000"/>
              </a:lnSpc>
              <a:spcBef>
                <a:spcPts val="1600"/>
              </a:spcBef>
              <a:spcAft>
                <a:spcPts val="0"/>
              </a:spcAft>
              <a:buClr>
                <a:srgbClr val="000000"/>
              </a:buClr>
              <a:buSzPts val="1400"/>
              <a:buFont typeface="Times New Roman"/>
              <a:buAutoNum type="arabicPeriod"/>
            </a:pPr>
            <a:r>
              <a:rPr lang="en">
                <a:latin typeface="Times New Roman"/>
                <a:ea typeface="Times New Roman"/>
                <a:cs typeface="Times New Roman"/>
                <a:sym typeface="Times New Roman"/>
              </a:rPr>
              <a:t>3945 points</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AutoNum type="arabicPeriod"/>
            </a:pPr>
            <a:r>
              <a:rPr lang="en">
                <a:latin typeface="Times New Roman"/>
                <a:ea typeface="Times New Roman"/>
                <a:cs typeface="Times New Roman"/>
                <a:sym typeface="Times New Roman"/>
              </a:rPr>
              <a:t>7508 elements</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AutoNum type="arabicPeriod"/>
            </a:pPr>
            <a:r>
              <a:rPr lang="en">
                <a:latin typeface="Times New Roman"/>
                <a:ea typeface="Times New Roman"/>
                <a:cs typeface="Times New Roman"/>
                <a:sym typeface="Times New Roman"/>
              </a:rPr>
              <a:t>8 regions</a:t>
            </a:r>
            <a:endParaRPr>
              <a:latin typeface="Times New Roman"/>
              <a:ea typeface="Times New Roman"/>
              <a:cs typeface="Times New Roman"/>
              <a:sym typeface="Times New Roman"/>
            </a:endParaRPr>
          </a:p>
        </p:txBody>
      </p:sp>
      <p:pic>
        <p:nvPicPr>
          <p:cNvPr id="386" name="Google Shape;386;p58"/>
          <p:cNvPicPr preferRelativeResize="0"/>
          <p:nvPr/>
        </p:nvPicPr>
        <p:blipFill>
          <a:blip r:embed="rId3">
            <a:alphaModFix/>
          </a:blip>
          <a:stretch>
            <a:fillRect/>
          </a:stretch>
        </p:blipFill>
        <p:spPr>
          <a:xfrm>
            <a:off x="4644525" y="950188"/>
            <a:ext cx="4252466" cy="38209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0" name="Shape 390"/>
        <p:cNvGrpSpPr/>
        <p:nvPr/>
      </p:nvGrpSpPr>
      <p:grpSpPr>
        <a:xfrm>
          <a:off x="0" y="0"/>
          <a:ext cx="0" cy="0"/>
          <a:chOff x="0" y="0"/>
          <a:chExt cx="0" cy="0"/>
        </a:xfrm>
      </p:grpSpPr>
      <p:sp>
        <p:nvSpPr>
          <p:cNvPr id="391" name="Google Shape;391;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5</a:t>
            </a:r>
            <a:r>
              <a:rPr lang="en" sz="2600"/>
              <a:t>. Sprocess</a:t>
            </a:r>
            <a:endParaRPr/>
          </a:p>
        </p:txBody>
      </p:sp>
      <p:sp>
        <p:nvSpPr>
          <p:cNvPr id="392" name="Google Shape;392;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&lt;one or 2 slides&gt;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Sdevice</a:t>
            </a:r>
            <a:endParaRPr>
              <a:latin typeface="Times New Roman"/>
              <a:ea typeface="Times New Roman"/>
              <a:cs typeface="Times New Roman"/>
              <a:sym typeface="Times New Roman"/>
            </a:endParaRPr>
          </a:p>
        </p:txBody>
      </p:sp>
      <p:sp>
        <p:nvSpPr>
          <p:cNvPr id="398" name="Google Shape;398;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Sdevice is a numeric semiconductor device simulator.</a:t>
            </a:r>
            <a:endParaRPr>
              <a:solidFill>
                <a:srgbClr val="000000"/>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It can simulate electrical, thermal and optical properties of semiconductor devices.</a:t>
            </a:r>
            <a:endParaRPr>
              <a:solidFill>
                <a:srgbClr val="000000"/>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The command file consists of 6 sections, which are independent of each other.</a:t>
            </a:r>
            <a:endParaRPr>
              <a:solidFill>
                <a:srgbClr val="000000"/>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SzPts val="1800"/>
              <a:buFont typeface="Times New Roman"/>
              <a:buChar char="●"/>
            </a:pPr>
            <a:r>
              <a:rPr lang="en">
                <a:latin typeface="Times New Roman"/>
                <a:ea typeface="Times New Roman"/>
                <a:cs typeface="Times New Roman"/>
                <a:sym typeface="Times New Roman"/>
              </a:rPr>
              <a:t>File section, Electrode section, Physics section, Plot section, Math section, Solve section.</a:t>
            </a:r>
            <a:endParaRPr>
              <a:latin typeface="Times New Roman"/>
              <a:ea typeface="Times New Roman"/>
              <a:cs typeface="Times New Roman"/>
              <a:sym typeface="Times New Roman"/>
            </a:endParaRPr>
          </a:p>
          <a:p>
            <a:pPr indent="-342900" lvl="0" marL="457200" rtl="0" algn="l">
              <a:lnSpc>
                <a:spcPct val="200000"/>
              </a:lnSpc>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Extension of the command file : _des.cmd</a:t>
            </a:r>
            <a:endParaRPr>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1600"/>
              </a:spcAft>
              <a:buNone/>
            </a:pPr>
            <a:r>
              <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important things like carrier transport models,</a:t>
            </a:r>
            <a:endParaRPr/>
          </a:p>
          <a:p>
            <a:pPr indent="0" lvl="0" marL="0" rtl="0" algn="l">
              <a:spcBef>
                <a:spcPts val="0"/>
              </a:spcBef>
              <a:spcAft>
                <a:spcPts val="0"/>
              </a:spcAft>
              <a:buNone/>
            </a:pPr>
            <a:r>
              <a:rPr lang="en"/>
              <a:t>Few of command file sections - Will add at last</a:t>
            </a:r>
            <a:endParaRPr/>
          </a:p>
        </p:txBody>
      </p:sp>
      <p:sp>
        <p:nvSpPr>
          <p:cNvPr id="404" name="Google Shape;404;p61"/>
          <p:cNvSpPr txBox="1"/>
          <p:nvPr>
            <p:ph idx="1" type="body"/>
          </p:nvPr>
        </p:nvSpPr>
        <p:spPr>
          <a:xfrm>
            <a:off x="311700" y="14460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600"/>
              <a:t>2</a:t>
            </a:r>
            <a:r>
              <a:rPr lang="en" sz="2600"/>
              <a:t>. Schrödinger equation and Particle in a Potential Well</a:t>
            </a:r>
            <a:endParaRPr sz="2600"/>
          </a:p>
          <a:p>
            <a:pPr indent="0" lvl="0" marL="0" rtl="0" algn="l">
              <a:spcBef>
                <a:spcPts val="0"/>
              </a:spcBef>
              <a:spcAft>
                <a:spcPts val="0"/>
              </a:spcAft>
              <a:buNone/>
            </a:pPr>
            <a:r>
              <a:t/>
            </a:r>
            <a:endParaRPr sz="2600"/>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Schrödinger equation is a </a:t>
            </a:r>
            <a:r>
              <a:rPr lang="en">
                <a:uFill>
                  <a:noFill/>
                </a:uFill>
                <a:hlinkClick r:id="rId3"/>
              </a:rPr>
              <a:t>partial differential equation</a:t>
            </a:r>
            <a:r>
              <a:rPr lang="en"/>
              <a:t> that describes the </a:t>
            </a:r>
            <a:r>
              <a:rPr lang="en">
                <a:uFill>
                  <a:noFill/>
                </a:uFill>
                <a:hlinkClick r:id="rId4"/>
              </a:rPr>
              <a:t>wave function</a:t>
            </a:r>
            <a:r>
              <a:rPr lang="en"/>
              <a:t> of a quantum-mechanical system</a:t>
            </a:r>
            <a:endParaRPr/>
          </a:p>
          <a:p>
            <a:pPr indent="-342900" lvl="0" marL="457200" rtl="0" algn="l">
              <a:spcBef>
                <a:spcPts val="0"/>
              </a:spcBef>
              <a:spcAft>
                <a:spcPts val="0"/>
              </a:spcAft>
              <a:buSzPts val="1800"/>
              <a:buChar char="●"/>
            </a:pPr>
            <a:r>
              <a:rPr lang="en"/>
              <a:t>It is analogous to Newton’s second law of motion.</a:t>
            </a:r>
            <a:endParaRPr/>
          </a:p>
          <a:p>
            <a:pPr indent="-342900" lvl="0" marL="457200" rtl="0" algn="l">
              <a:spcBef>
                <a:spcPts val="0"/>
              </a:spcBef>
              <a:spcAft>
                <a:spcPts val="0"/>
              </a:spcAft>
              <a:buSzPts val="1800"/>
              <a:buChar char="●"/>
            </a:pPr>
            <a:r>
              <a:rPr lang="en"/>
              <a:t>The </a:t>
            </a:r>
            <a:r>
              <a:rPr lang="en"/>
              <a:t>Schrödinger equation can be used to find the wave function of a particle in a finite/infinite Potential Well.</a:t>
            </a:r>
            <a:endParaRPr/>
          </a:p>
          <a:p>
            <a:pPr indent="-342900" lvl="0" marL="457200" rtl="0" algn="l">
              <a:spcBef>
                <a:spcPts val="0"/>
              </a:spcBef>
              <a:spcAft>
                <a:spcPts val="0"/>
              </a:spcAft>
              <a:buSzPts val="1800"/>
              <a:buChar char="●"/>
            </a:pPr>
            <a:r>
              <a:rPr lang="en"/>
              <a:t>The square of absolute value of the wave function gives the probability density that a particle will be found at that position x.  </a:t>
            </a:r>
            <a:endParaRPr/>
          </a:p>
          <a:p>
            <a:pPr indent="-342900" lvl="0" marL="457200" rtl="0" algn="l">
              <a:spcBef>
                <a:spcPts val="0"/>
              </a:spcBef>
              <a:spcAft>
                <a:spcPts val="0"/>
              </a:spcAft>
              <a:buSzPts val="1800"/>
              <a:buChar char="●"/>
            </a:pPr>
            <a:r>
              <a:rPr lang="en"/>
              <a:t>The time independent </a:t>
            </a:r>
            <a:r>
              <a:rPr lang="en">
                <a:solidFill>
                  <a:schemeClr val="dk1"/>
                </a:solidFill>
              </a:rPr>
              <a:t>Schrödinger equation is given by:</a:t>
            </a:r>
            <a:endParaRPr/>
          </a:p>
          <a:p>
            <a:pPr indent="0" lvl="0" marL="0" rtl="0" algn="l">
              <a:spcBef>
                <a:spcPts val="1600"/>
              </a:spcBef>
              <a:spcAft>
                <a:spcPts val="1600"/>
              </a:spcAft>
              <a:buNone/>
            </a:pPr>
            <a:r>
              <a:t/>
            </a:r>
            <a:endParaRPr/>
          </a:p>
        </p:txBody>
      </p:sp>
      <p:pic>
        <p:nvPicPr>
          <p:cNvPr id="81" name="Google Shape;81;p17"/>
          <p:cNvPicPr preferRelativeResize="0"/>
          <p:nvPr/>
        </p:nvPicPr>
        <p:blipFill>
          <a:blip r:embed="rId5">
            <a:alphaModFix/>
          </a:blip>
          <a:stretch>
            <a:fillRect/>
          </a:stretch>
        </p:blipFill>
        <p:spPr>
          <a:xfrm>
            <a:off x="2608000" y="3835438"/>
            <a:ext cx="4095750" cy="733425"/>
          </a:xfrm>
          <a:prstGeom prst="rect">
            <a:avLst/>
          </a:prstGeom>
          <a:noFill/>
          <a:ln>
            <a:noFill/>
          </a:ln>
        </p:spPr>
      </p:pic>
      <p:pic>
        <p:nvPicPr>
          <p:cNvPr id="82" name="Google Shape;82;p17"/>
          <p:cNvPicPr preferRelativeResize="0"/>
          <p:nvPr/>
        </p:nvPicPr>
        <p:blipFill>
          <a:blip r:embed="rId6">
            <a:alphaModFix/>
          </a:blip>
          <a:stretch>
            <a:fillRect/>
          </a:stretch>
        </p:blipFill>
        <p:spPr>
          <a:xfrm>
            <a:off x="2712763" y="3773538"/>
            <a:ext cx="3990975" cy="8572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input file to sdevice was taken from sde.</a:t>
            </a:r>
            <a:endParaRPr/>
          </a:p>
        </p:txBody>
      </p:sp>
      <p:pic>
        <p:nvPicPr>
          <p:cNvPr id="411" name="Google Shape;411;p62"/>
          <p:cNvPicPr preferRelativeResize="0"/>
          <p:nvPr/>
        </p:nvPicPr>
        <p:blipFill>
          <a:blip r:embed="rId3">
            <a:alphaModFix/>
          </a:blip>
          <a:stretch>
            <a:fillRect/>
          </a:stretch>
        </p:blipFill>
        <p:spPr>
          <a:xfrm>
            <a:off x="5675325" y="747900"/>
            <a:ext cx="3048589" cy="38209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3"/>
          <p:cNvSpPr txBox="1"/>
          <p:nvPr>
            <p:ph type="title"/>
          </p:nvPr>
        </p:nvSpPr>
        <p:spPr>
          <a:xfrm>
            <a:off x="250625"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Sdevice Script</a:t>
            </a:r>
            <a:endParaRPr>
              <a:latin typeface="Times New Roman"/>
              <a:ea typeface="Times New Roman"/>
              <a:cs typeface="Times New Roman"/>
              <a:sym typeface="Times New Roman"/>
            </a:endParaRPr>
          </a:p>
        </p:txBody>
      </p:sp>
      <p:pic>
        <p:nvPicPr>
          <p:cNvPr id="417" name="Google Shape;417;p63"/>
          <p:cNvPicPr preferRelativeResize="0"/>
          <p:nvPr/>
        </p:nvPicPr>
        <p:blipFill>
          <a:blip r:embed="rId3">
            <a:alphaModFix/>
          </a:blip>
          <a:stretch>
            <a:fillRect/>
          </a:stretch>
        </p:blipFill>
        <p:spPr>
          <a:xfrm>
            <a:off x="4572000" y="618599"/>
            <a:ext cx="4405075" cy="4424150"/>
          </a:xfrm>
          <a:prstGeom prst="rect">
            <a:avLst/>
          </a:prstGeom>
          <a:noFill/>
          <a:ln>
            <a:noFill/>
          </a:ln>
        </p:spPr>
      </p:pic>
      <p:pic>
        <p:nvPicPr>
          <p:cNvPr id="418" name="Google Shape;418;p63"/>
          <p:cNvPicPr preferRelativeResize="0"/>
          <p:nvPr/>
        </p:nvPicPr>
        <p:blipFill>
          <a:blip r:embed="rId4">
            <a:alphaModFix/>
          </a:blip>
          <a:stretch>
            <a:fillRect/>
          </a:stretch>
        </p:blipFill>
        <p:spPr>
          <a:xfrm>
            <a:off x="250625" y="618600"/>
            <a:ext cx="4225317" cy="44241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4"/>
          <p:cNvSpPr txBox="1"/>
          <p:nvPr>
            <p:ph type="title"/>
          </p:nvPr>
        </p:nvSpPr>
        <p:spPr>
          <a:xfrm>
            <a:off x="311700" y="753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Times New Roman"/>
                <a:ea typeface="Times New Roman"/>
                <a:cs typeface="Times New Roman"/>
                <a:sym typeface="Times New Roman"/>
              </a:rPr>
              <a:t>CV characteristics</a:t>
            </a:r>
            <a:endParaRPr>
              <a:solidFill>
                <a:srgbClr val="000000"/>
              </a:solidFill>
              <a:latin typeface="Times New Roman"/>
              <a:ea typeface="Times New Roman"/>
              <a:cs typeface="Times New Roman"/>
              <a:sym typeface="Times New Roman"/>
            </a:endParaRPr>
          </a:p>
        </p:txBody>
      </p:sp>
      <p:pic>
        <p:nvPicPr>
          <p:cNvPr id="424" name="Google Shape;424;p64"/>
          <p:cNvPicPr preferRelativeResize="0"/>
          <p:nvPr/>
        </p:nvPicPr>
        <p:blipFill>
          <a:blip r:embed="rId3">
            <a:alphaModFix/>
          </a:blip>
          <a:stretch>
            <a:fillRect/>
          </a:stretch>
        </p:blipFill>
        <p:spPr>
          <a:xfrm>
            <a:off x="578625" y="621974"/>
            <a:ext cx="7994499" cy="4096100"/>
          </a:xfrm>
          <a:prstGeom prst="rect">
            <a:avLst/>
          </a:prstGeom>
          <a:noFill/>
          <a:ln>
            <a:noFill/>
          </a:ln>
        </p:spPr>
      </p:pic>
      <p:sp>
        <p:nvSpPr>
          <p:cNvPr id="425" name="Google Shape;425;p64"/>
          <p:cNvSpPr txBox="1"/>
          <p:nvPr/>
        </p:nvSpPr>
        <p:spPr>
          <a:xfrm>
            <a:off x="2738525" y="4549000"/>
            <a:ext cx="47898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Frequency=10</a:t>
            </a:r>
            <a:r>
              <a:rPr baseline="30000" lang="en"/>
              <a:t>6</a:t>
            </a:r>
            <a:r>
              <a:rPr lang="en"/>
              <a:t>Hz</a:t>
            </a:r>
            <a:endParaRPr/>
          </a:p>
        </p:txBody>
      </p:sp>
      <p:sp>
        <p:nvSpPr>
          <p:cNvPr id="426" name="Google Shape;426;p64"/>
          <p:cNvSpPr txBox="1"/>
          <p:nvPr/>
        </p:nvSpPr>
        <p:spPr>
          <a:xfrm>
            <a:off x="370475" y="4549000"/>
            <a:ext cx="27483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Without SRH, iterations =50</a:t>
            </a:r>
            <a:endParaRPr/>
          </a:p>
          <a:p>
            <a:pPr indent="0" lvl="0" marL="0" rtl="0" algn="l">
              <a:spcBef>
                <a:spcPts val="0"/>
              </a:spcBef>
              <a:spcAft>
                <a:spcPts val="0"/>
              </a:spcAft>
              <a:buClr>
                <a:schemeClr val="dk1"/>
              </a:buClr>
              <a:buSzPts val="1100"/>
              <a:buFont typeface="Arial"/>
              <a:buNone/>
            </a:pPr>
            <a:r>
              <a:rPr lang="en">
                <a:solidFill>
                  <a:schemeClr val="dk1"/>
                </a:solidFill>
              </a:rPr>
              <a:t>Max step=0.05 Increment=1.3</a:t>
            </a:r>
            <a:endParaRPr>
              <a:solidFill>
                <a:schemeClr val="dk1"/>
              </a:solidFill>
            </a:endParaRPr>
          </a:p>
          <a:p>
            <a:pPr indent="0" lvl="0" marL="0" rtl="0" algn="l">
              <a:spcBef>
                <a:spcPts val="0"/>
              </a:spcBef>
              <a:spcAft>
                <a:spcPts val="0"/>
              </a:spcAft>
              <a:buNone/>
            </a:pPr>
            <a:r>
              <a:t/>
            </a:r>
            <a:endParaRPr/>
          </a:p>
        </p:txBody>
      </p:sp>
      <p:cxnSp>
        <p:nvCxnSpPr>
          <p:cNvPr id="427" name="Google Shape;427;p64"/>
          <p:cNvCxnSpPr/>
          <p:nvPr/>
        </p:nvCxnSpPr>
        <p:spPr>
          <a:xfrm rot="10800000">
            <a:off x="4814000" y="1026475"/>
            <a:ext cx="8100" cy="3287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33" name="Google Shape;433;p65"/>
          <p:cNvPicPr preferRelativeResize="0"/>
          <p:nvPr/>
        </p:nvPicPr>
        <p:blipFill>
          <a:blip r:embed="rId3">
            <a:alphaModFix/>
          </a:blip>
          <a:stretch>
            <a:fillRect/>
          </a:stretch>
        </p:blipFill>
        <p:spPr>
          <a:xfrm>
            <a:off x="787450" y="445025"/>
            <a:ext cx="7960032" cy="4094800"/>
          </a:xfrm>
          <a:prstGeom prst="rect">
            <a:avLst/>
          </a:prstGeom>
          <a:noFill/>
          <a:ln>
            <a:noFill/>
          </a:ln>
        </p:spPr>
      </p:pic>
      <p:sp>
        <p:nvSpPr>
          <p:cNvPr id="434" name="Google Shape;434;p65"/>
          <p:cNvSpPr txBox="1"/>
          <p:nvPr/>
        </p:nvSpPr>
        <p:spPr>
          <a:xfrm>
            <a:off x="2575650" y="4508875"/>
            <a:ext cx="47898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Frequency=10</a:t>
            </a:r>
            <a:r>
              <a:rPr baseline="30000" lang="en"/>
              <a:t>6</a:t>
            </a:r>
            <a:r>
              <a:rPr lang="en"/>
              <a:t>Hz</a:t>
            </a:r>
            <a:endParaRPr/>
          </a:p>
        </p:txBody>
      </p:sp>
      <p:sp>
        <p:nvSpPr>
          <p:cNvPr id="435" name="Google Shape;435;p65"/>
          <p:cNvSpPr txBox="1"/>
          <p:nvPr/>
        </p:nvSpPr>
        <p:spPr>
          <a:xfrm>
            <a:off x="362350" y="4508875"/>
            <a:ext cx="26343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With SRH, iterations =50</a:t>
            </a:r>
            <a:endParaRPr/>
          </a:p>
          <a:p>
            <a:pPr indent="0" lvl="0" marL="0" rtl="0" algn="l">
              <a:spcBef>
                <a:spcPts val="0"/>
              </a:spcBef>
              <a:spcAft>
                <a:spcPts val="0"/>
              </a:spcAft>
              <a:buNone/>
            </a:pPr>
            <a:r>
              <a:rPr lang="en"/>
              <a:t>Max step=0.05 Increment=1.1</a:t>
            </a:r>
            <a:endParaRPr/>
          </a:p>
        </p:txBody>
      </p:sp>
      <p:cxnSp>
        <p:nvCxnSpPr>
          <p:cNvPr id="436" name="Google Shape;436;p65"/>
          <p:cNvCxnSpPr/>
          <p:nvPr/>
        </p:nvCxnSpPr>
        <p:spPr>
          <a:xfrm rot="10800000">
            <a:off x="5006900" y="844300"/>
            <a:ext cx="8100" cy="3287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3" name="Google Shape;443;p66"/>
          <p:cNvPicPr preferRelativeResize="0"/>
          <p:nvPr/>
        </p:nvPicPr>
        <p:blipFill>
          <a:blip r:embed="rId3">
            <a:alphaModFix/>
          </a:blip>
          <a:stretch>
            <a:fillRect/>
          </a:stretch>
        </p:blipFill>
        <p:spPr>
          <a:xfrm>
            <a:off x="418313" y="356925"/>
            <a:ext cx="8225973" cy="4211951"/>
          </a:xfrm>
          <a:prstGeom prst="rect">
            <a:avLst/>
          </a:prstGeom>
          <a:noFill/>
          <a:ln>
            <a:noFill/>
          </a:ln>
        </p:spPr>
      </p:pic>
      <p:sp>
        <p:nvSpPr>
          <p:cNvPr id="444" name="Google Shape;444;p66"/>
          <p:cNvSpPr txBox="1"/>
          <p:nvPr/>
        </p:nvSpPr>
        <p:spPr>
          <a:xfrm>
            <a:off x="362350" y="4508875"/>
            <a:ext cx="26913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With SRH, iterations =100</a:t>
            </a:r>
            <a:endParaRPr/>
          </a:p>
          <a:p>
            <a:pPr indent="0" lvl="0" marL="0" rtl="0" algn="l">
              <a:spcBef>
                <a:spcPts val="0"/>
              </a:spcBef>
              <a:spcAft>
                <a:spcPts val="0"/>
              </a:spcAft>
              <a:buClr>
                <a:schemeClr val="dk1"/>
              </a:buClr>
              <a:buSzPts val="1100"/>
              <a:buFont typeface="Arial"/>
              <a:buNone/>
            </a:pPr>
            <a:r>
              <a:rPr lang="en">
                <a:solidFill>
                  <a:schemeClr val="dk1"/>
                </a:solidFill>
              </a:rPr>
              <a:t>Max step=0.01 Increment=1.1</a:t>
            </a:r>
            <a:endParaRPr>
              <a:solidFill>
                <a:schemeClr val="dk1"/>
              </a:solidFill>
            </a:endParaRPr>
          </a:p>
          <a:p>
            <a:pPr indent="0" lvl="0" marL="0" rtl="0" algn="l">
              <a:spcBef>
                <a:spcPts val="0"/>
              </a:spcBef>
              <a:spcAft>
                <a:spcPts val="0"/>
              </a:spcAft>
              <a:buNone/>
            </a:pPr>
            <a:r>
              <a:rPr lang="en"/>
              <a:t> </a:t>
            </a:r>
            <a:endParaRPr/>
          </a:p>
        </p:txBody>
      </p:sp>
      <p:sp>
        <p:nvSpPr>
          <p:cNvPr id="445" name="Google Shape;445;p66"/>
          <p:cNvSpPr txBox="1"/>
          <p:nvPr/>
        </p:nvSpPr>
        <p:spPr>
          <a:xfrm>
            <a:off x="2819925" y="4508875"/>
            <a:ext cx="47898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Frequency=10</a:t>
            </a:r>
            <a:r>
              <a:rPr baseline="30000" lang="en"/>
              <a:t>6</a:t>
            </a:r>
            <a:r>
              <a:rPr lang="en"/>
              <a:t>Hz</a:t>
            </a:r>
            <a:endParaRPr/>
          </a:p>
        </p:txBody>
      </p:sp>
      <p:cxnSp>
        <p:nvCxnSpPr>
          <p:cNvPr id="446" name="Google Shape;446;p66"/>
          <p:cNvCxnSpPr/>
          <p:nvPr/>
        </p:nvCxnSpPr>
        <p:spPr>
          <a:xfrm rot="10800000">
            <a:off x="4781875" y="747875"/>
            <a:ext cx="8100" cy="3287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3" name="Google Shape;453;p67"/>
          <p:cNvPicPr preferRelativeResize="0"/>
          <p:nvPr/>
        </p:nvPicPr>
        <p:blipFill>
          <a:blip r:embed="rId3">
            <a:alphaModFix/>
          </a:blip>
          <a:stretch>
            <a:fillRect/>
          </a:stretch>
        </p:blipFill>
        <p:spPr>
          <a:xfrm>
            <a:off x="609925" y="445022"/>
            <a:ext cx="7924150" cy="4084978"/>
          </a:xfrm>
          <a:prstGeom prst="rect">
            <a:avLst/>
          </a:prstGeom>
          <a:noFill/>
          <a:ln>
            <a:noFill/>
          </a:ln>
        </p:spPr>
      </p:pic>
      <p:sp>
        <p:nvSpPr>
          <p:cNvPr id="454" name="Google Shape;454;p67"/>
          <p:cNvSpPr txBox="1"/>
          <p:nvPr/>
        </p:nvSpPr>
        <p:spPr>
          <a:xfrm>
            <a:off x="2933925" y="4568875"/>
            <a:ext cx="47898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Frequnecy=10</a:t>
            </a:r>
            <a:r>
              <a:rPr baseline="30000" lang="en"/>
              <a:t>9</a:t>
            </a:r>
            <a:r>
              <a:rPr lang="en"/>
              <a:t>Hz</a:t>
            </a:r>
            <a:endParaRPr/>
          </a:p>
        </p:txBody>
      </p:sp>
      <p:sp>
        <p:nvSpPr>
          <p:cNvPr id="455" name="Google Shape;455;p67"/>
          <p:cNvSpPr txBox="1"/>
          <p:nvPr/>
        </p:nvSpPr>
        <p:spPr>
          <a:xfrm>
            <a:off x="311700" y="4568875"/>
            <a:ext cx="27483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Without SRH, iterations =50</a:t>
            </a:r>
            <a:endParaRPr/>
          </a:p>
          <a:p>
            <a:pPr indent="0" lvl="0" marL="0" rtl="0" algn="l">
              <a:spcBef>
                <a:spcPts val="0"/>
              </a:spcBef>
              <a:spcAft>
                <a:spcPts val="0"/>
              </a:spcAft>
              <a:buClr>
                <a:schemeClr val="dk1"/>
              </a:buClr>
              <a:buSzPts val="1100"/>
              <a:buFont typeface="Arial"/>
              <a:buNone/>
            </a:pPr>
            <a:r>
              <a:rPr lang="en">
                <a:solidFill>
                  <a:schemeClr val="dk1"/>
                </a:solidFill>
              </a:rPr>
              <a:t>Max step=0.05 Increment=1.3</a:t>
            </a:r>
            <a:endParaRPr>
              <a:solidFill>
                <a:schemeClr val="dk1"/>
              </a:solidFill>
            </a:endParaRPr>
          </a:p>
          <a:p>
            <a:pPr indent="0" lvl="0" marL="0" rtl="0" algn="l">
              <a:spcBef>
                <a:spcPts val="0"/>
              </a:spcBef>
              <a:spcAft>
                <a:spcPts val="0"/>
              </a:spcAft>
              <a:buNone/>
            </a:pPr>
            <a:r>
              <a:t/>
            </a:r>
            <a:endParaRPr/>
          </a:p>
        </p:txBody>
      </p:sp>
      <p:cxnSp>
        <p:nvCxnSpPr>
          <p:cNvPr id="456" name="Google Shape;456;p67"/>
          <p:cNvCxnSpPr/>
          <p:nvPr/>
        </p:nvCxnSpPr>
        <p:spPr>
          <a:xfrm rot="10800000">
            <a:off x="4822050" y="788025"/>
            <a:ext cx="8100" cy="3287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63" name="Google Shape;463;p68"/>
          <p:cNvPicPr preferRelativeResize="0"/>
          <p:nvPr/>
        </p:nvPicPr>
        <p:blipFill>
          <a:blip r:embed="rId3">
            <a:alphaModFix/>
          </a:blip>
          <a:stretch>
            <a:fillRect/>
          </a:stretch>
        </p:blipFill>
        <p:spPr>
          <a:xfrm>
            <a:off x="433825" y="324225"/>
            <a:ext cx="8189174" cy="4195801"/>
          </a:xfrm>
          <a:prstGeom prst="rect">
            <a:avLst/>
          </a:prstGeom>
          <a:noFill/>
          <a:ln>
            <a:noFill/>
          </a:ln>
        </p:spPr>
      </p:pic>
      <p:sp>
        <p:nvSpPr>
          <p:cNvPr id="464" name="Google Shape;464;p68"/>
          <p:cNvSpPr txBox="1"/>
          <p:nvPr/>
        </p:nvSpPr>
        <p:spPr>
          <a:xfrm>
            <a:off x="433825" y="4520025"/>
            <a:ext cx="25773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With SRH, iterations =100</a:t>
            </a:r>
            <a:endParaRPr/>
          </a:p>
          <a:p>
            <a:pPr indent="0" lvl="0" marL="0" rtl="0" algn="l">
              <a:spcBef>
                <a:spcPts val="0"/>
              </a:spcBef>
              <a:spcAft>
                <a:spcPts val="0"/>
              </a:spcAft>
              <a:buNone/>
            </a:pPr>
            <a:r>
              <a:rPr lang="en">
                <a:solidFill>
                  <a:schemeClr val="dk1"/>
                </a:solidFill>
              </a:rPr>
              <a:t>Max step=0.01 Increment=1.1</a:t>
            </a:r>
            <a:endParaRPr>
              <a:solidFill>
                <a:schemeClr val="dk1"/>
              </a:solidFill>
            </a:endParaRPr>
          </a:p>
          <a:p>
            <a:pPr indent="0" lvl="0" marL="0" rtl="0" algn="l">
              <a:spcBef>
                <a:spcPts val="0"/>
              </a:spcBef>
              <a:spcAft>
                <a:spcPts val="0"/>
              </a:spcAft>
              <a:buNone/>
            </a:pPr>
            <a:r>
              <a:rPr lang="en"/>
              <a:t> </a:t>
            </a:r>
            <a:endParaRPr/>
          </a:p>
        </p:txBody>
      </p:sp>
      <p:sp>
        <p:nvSpPr>
          <p:cNvPr id="465" name="Google Shape;465;p68"/>
          <p:cNvSpPr txBox="1"/>
          <p:nvPr/>
        </p:nvSpPr>
        <p:spPr>
          <a:xfrm>
            <a:off x="2974625" y="4520025"/>
            <a:ext cx="47898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Frequnecy=10</a:t>
            </a:r>
            <a:r>
              <a:rPr baseline="30000" lang="en"/>
              <a:t>9</a:t>
            </a:r>
            <a:r>
              <a:rPr lang="en"/>
              <a:t>Hz</a:t>
            </a:r>
            <a:endParaRPr/>
          </a:p>
        </p:txBody>
      </p:sp>
      <p:cxnSp>
        <p:nvCxnSpPr>
          <p:cNvPr id="466" name="Google Shape;466;p68"/>
          <p:cNvCxnSpPr/>
          <p:nvPr/>
        </p:nvCxnSpPr>
        <p:spPr>
          <a:xfrm rot="10800000">
            <a:off x="4773825" y="731800"/>
            <a:ext cx="8100" cy="3287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2800"/>
              <a:buFont typeface="Arial"/>
              <a:buNone/>
            </a:pPr>
            <a:r>
              <a:rPr lang="en"/>
              <a:t>Particle in a Infinite Potential Well</a:t>
            </a:r>
            <a:endParaRPr/>
          </a:p>
          <a:p>
            <a:pPr indent="0" lvl="0" marL="0" rtl="0" algn="l">
              <a:spcBef>
                <a:spcPts val="0"/>
              </a:spcBef>
              <a:spcAft>
                <a:spcPts val="0"/>
              </a:spcAft>
              <a:buNone/>
            </a:pPr>
            <a:r>
              <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an</a:t>
            </a:r>
            <a:r>
              <a:rPr b="1" lang="en">
                <a:solidFill>
                  <a:schemeClr val="dk1"/>
                </a:solidFill>
              </a:rPr>
              <a:t> Infinite Potential Well</a:t>
            </a:r>
            <a:r>
              <a:rPr lang="en">
                <a:solidFill>
                  <a:schemeClr val="dk1"/>
                </a:solidFill>
              </a:rPr>
              <a:t>, </a:t>
            </a:r>
            <a:endParaRPr>
              <a:solidFill>
                <a:schemeClr val="dk1"/>
              </a:solidFil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Therefore, the </a:t>
            </a:r>
            <a:r>
              <a:rPr lang="en">
                <a:solidFill>
                  <a:schemeClr val="dk1"/>
                </a:solidFill>
              </a:rPr>
              <a:t>Schrödinger equation reduces to,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89" name="Google Shape;89;p18"/>
          <p:cNvPicPr preferRelativeResize="0"/>
          <p:nvPr/>
        </p:nvPicPr>
        <p:blipFill rotWithShape="1">
          <a:blip r:embed="rId3">
            <a:alphaModFix/>
          </a:blip>
          <a:srcRect b="0" l="0" r="0" t="0"/>
          <a:stretch/>
        </p:blipFill>
        <p:spPr>
          <a:xfrm>
            <a:off x="2861601" y="1852750"/>
            <a:ext cx="3028250" cy="719000"/>
          </a:xfrm>
          <a:prstGeom prst="rect">
            <a:avLst/>
          </a:prstGeom>
          <a:noFill/>
          <a:ln>
            <a:noFill/>
          </a:ln>
        </p:spPr>
      </p:pic>
      <p:pic>
        <p:nvPicPr>
          <p:cNvPr id="90" name="Google Shape;90;p18"/>
          <p:cNvPicPr preferRelativeResize="0"/>
          <p:nvPr/>
        </p:nvPicPr>
        <p:blipFill rotWithShape="1">
          <a:blip r:embed="rId4">
            <a:alphaModFix/>
          </a:blip>
          <a:srcRect b="0" l="0" r="0" t="0"/>
          <a:stretch/>
        </p:blipFill>
        <p:spPr>
          <a:xfrm>
            <a:off x="4352825" y="3592063"/>
            <a:ext cx="1297350" cy="432450"/>
          </a:xfrm>
          <a:prstGeom prst="rect">
            <a:avLst/>
          </a:prstGeom>
          <a:noFill/>
          <a:ln>
            <a:noFill/>
          </a:ln>
        </p:spPr>
      </p:pic>
      <p:pic>
        <p:nvPicPr>
          <p:cNvPr id="91" name="Google Shape;91;p18"/>
          <p:cNvPicPr preferRelativeResize="0"/>
          <p:nvPr/>
        </p:nvPicPr>
        <p:blipFill rotWithShape="1">
          <a:blip r:embed="rId5">
            <a:alphaModFix/>
          </a:blip>
          <a:srcRect b="0" l="0" r="0" t="0"/>
          <a:stretch/>
        </p:blipFill>
        <p:spPr>
          <a:xfrm>
            <a:off x="2861588" y="3479675"/>
            <a:ext cx="1000125" cy="657225"/>
          </a:xfrm>
          <a:prstGeom prst="rect">
            <a:avLst/>
          </a:prstGeom>
          <a:noFill/>
          <a:ln>
            <a:noFill/>
          </a:ln>
        </p:spPr>
      </p:pic>
      <p:pic>
        <p:nvPicPr>
          <p:cNvPr id="92" name="Google Shape;92;p18"/>
          <p:cNvPicPr preferRelativeResize="0"/>
          <p:nvPr/>
        </p:nvPicPr>
        <p:blipFill rotWithShape="1">
          <a:blip r:embed="rId6">
            <a:alphaModFix/>
          </a:blip>
          <a:srcRect b="0" l="0" r="0" t="0"/>
          <a:stretch/>
        </p:blipFill>
        <p:spPr>
          <a:xfrm>
            <a:off x="3774777" y="3592075"/>
            <a:ext cx="435725" cy="362000"/>
          </a:xfrm>
          <a:prstGeom prst="rect">
            <a:avLst/>
          </a:prstGeom>
          <a:noFill/>
          <a:ln>
            <a:noFill/>
          </a:ln>
        </p:spPr>
      </p:pic>
      <p:pic>
        <p:nvPicPr>
          <p:cNvPr id="93" name="Google Shape;93;p18"/>
          <p:cNvPicPr preferRelativeResize="0"/>
          <p:nvPr/>
        </p:nvPicPr>
        <p:blipFill>
          <a:blip r:embed="rId7">
            <a:alphaModFix/>
          </a:blip>
          <a:stretch>
            <a:fillRect/>
          </a:stretch>
        </p:blipFill>
        <p:spPr>
          <a:xfrm>
            <a:off x="2832675" y="3334925"/>
            <a:ext cx="3086100" cy="8763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3"/>
          <p:cNvSpPr txBox="1"/>
          <p:nvPr>
            <p:ph type="title"/>
          </p:nvPr>
        </p:nvSpPr>
        <p:spPr>
          <a:xfrm>
            <a:off x="311700" y="15003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400"/>
              <a:t>Section - 2</a:t>
            </a:r>
            <a:endParaRPr sz="5400"/>
          </a:p>
          <a:p>
            <a:pPr indent="0" lvl="0" marL="0" rtl="0" algn="ctr">
              <a:spcBef>
                <a:spcPts val="0"/>
              </a:spcBef>
              <a:spcAft>
                <a:spcPts val="0"/>
              </a:spcAft>
              <a:buNone/>
            </a:pPr>
            <a:r>
              <a:t/>
            </a:r>
            <a:endParaRPr sz="5400"/>
          </a:p>
          <a:p>
            <a:pPr indent="0" lvl="0" marL="0" rtl="0" algn="ctr">
              <a:spcBef>
                <a:spcPts val="0"/>
              </a:spcBef>
              <a:spcAft>
                <a:spcPts val="0"/>
              </a:spcAft>
              <a:buNone/>
            </a:pPr>
            <a:r>
              <a:rPr lang="en"/>
              <a:t>Device Characterization</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501" name="Google Shape;501;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Experiment 1: Measurement and Instrumentation</a:t>
            </a:r>
            <a:endParaRPr/>
          </a:p>
          <a:p>
            <a:pPr indent="-342900" lvl="0" marL="457200" rtl="0" algn="l">
              <a:spcBef>
                <a:spcPts val="0"/>
              </a:spcBef>
              <a:spcAft>
                <a:spcPts val="0"/>
              </a:spcAft>
              <a:buSzPts val="1800"/>
              <a:buAutoNum type="arabicPeriod"/>
            </a:pPr>
            <a:r>
              <a:rPr lang="en"/>
              <a:t>Experiment 2: Diode &amp; Solar Cell Characterization</a:t>
            </a:r>
            <a:endParaRPr/>
          </a:p>
          <a:p>
            <a:pPr indent="-342900" lvl="0" marL="457200" rtl="0" algn="l">
              <a:spcBef>
                <a:spcPts val="0"/>
              </a:spcBef>
              <a:spcAft>
                <a:spcPts val="0"/>
              </a:spcAft>
              <a:buSzPts val="1800"/>
              <a:buAutoNum type="arabicPeriod"/>
            </a:pPr>
            <a:r>
              <a:rPr lang="en">
                <a:solidFill>
                  <a:schemeClr val="dk1"/>
                </a:solidFill>
              </a:rPr>
              <a:t>Experiment 3: Thin Film Thickness Characterization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1: Measurement Instrumentation</a:t>
            </a:r>
            <a:endParaRPr/>
          </a:p>
        </p:txBody>
      </p:sp>
      <p:sp>
        <p:nvSpPr>
          <p:cNvPr id="507" name="Google Shape;507;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Tasks:</a:t>
            </a:r>
            <a:endParaRPr/>
          </a:p>
          <a:p>
            <a:pPr indent="-342900" lvl="0" marL="457200" rtl="0" algn="l">
              <a:spcBef>
                <a:spcPts val="1600"/>
              </a:spcBef>
              <a:spcAft>
                <a:spcPts val="0"/>
              </a:spcAft>
              <a:buSzPts val="1800"/>
              <a:buAutoNum type="arabicPeriod"/>
            </a:pPr>
            <a:r>
              <a:rPr lang="en"/>
              <a:t>Characterize a capacitor/inductor using Function Generator and Oscilloscope</a:t>
            </a:r>
            <a:endParaRPr/>
          </a:p>
          <a:p>
            <a:pPr indent="-342900" lvl="0" marL="457200" rtl="0" algn="l">
              <a:spcBef>
                <a:spcPts val="0"/>
              </a:spcBef>
              <a:spcAft>
                <a:spcPts val="0"/>
              </a:spcAft>
              <a:buSzPts val="1800"/>
              <a:buAutoNum type="arabicPeriod"/>
            </a:pPr>
            <a:r>
              <a:rPr lang="en"/>
              <a:t>Verify Ohm’s law for a resistor by programming a SMU. Ensure that you understand various settings of an SMU and their impact on the measurement.</a:t>
            </a:r>
            <a:endParaRPr/>
          </a:p>
          <a:p>
            <a:pPr indent="0" lvl="0" marL="0" rtl="0" algn="l">
              <a:spcBef>
                <a:spcPts val="1600"/>
              </a:spcBef>
              <a:spcAft>
                <a:spcPts val="0"/>
              </a:spcAft>
              <a:buNone/>
            </a:pPr>
            <a:r>
              <a:rPr lang="en"/>
              <a:t>Devices Used:</a:t>
            </a:r>
            <a:endParaRPr/>
          </a:p>
          <a:p>
            <a:pPr indent="-342900" lvl="0" marL="457200" rtl="0" algn="l">
              <a:spcBef>
                <a:spcPts val="1600"/>
              </a:spcBef>
              <a:spcAft>
                <a:spcPts val="0"/>
              </a:spcAft>
              <a:buSzPts val="1800"/>
              <a:buAutoNum type="arabicPeriod"/>
            </a:pPr>
            <a:r>
              <a:rPr lang="en"/>
              <a:t>RTM 2054 Oscilloscope</a:t>
            </a:r>
            <a:endParaRPr/>
          </a:p>
          <a:p>
            <a:pPr indent="-342900" lvl="0" marL="457200" rtl="0" algn="l">
              <a:spcBef>
                <a:spcPts val="0"/>
              </a:spcBef>
              <a:spcAft>
                <a:spcPts val="0"/>
              </a:spcAft>
              <a:buSzPts val="1800"/>
              <a:buAutoNum type="arabicPeriod"/>
            </a:pPr>
            <a:r>
              <a:rPr lang="en"/>
              <a:t>Keithley 2636B SMU</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Characterising a Capacitor/Inductor</a:t>
            </a:r>
            <a:endParaRPr/>
          </a:p>
        </p:txBody>
      </p:sp>
      <p:sp>
        <p:nvSpPr>
          <p:cNvPr id="513" name="Google Shape;513;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Inductors and Capacitors have a frequency-dependant impedance. This cause a phase shift between the input and output signals to these components. </a:t>
            </a:r>
            <a:endParaRPr/>
          </a:p>
          <a:p>
            <a:pPr indent="-342900" lvl="0" marL="457200" rtl="0" algn="l">
              <a:spcBef>
                <a:spcPts val="0"/>
              </a:spcBef>
              <a:spcAft>
                <a:spcPts val="0"/>
              </a:spcAft>
              <a:buSzPts val="1800"/>
              <a:buChar char="●"/>
            </a:pPr>
            <a:r>
              <a:rPr lang="en"/>
              <a:t>We can intuitively decide the type of impedance based on the sign of phase difference as: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where θ is phase difference measured using oscilloscope and R is the test resistance. X can either be ⍵</a:t>
            </a:r>
            <a:r>
              <a:rPr baseline="-25000" lang="en"/>
              <a:t>O</a:t>
            </a:r>
            <a:r>
              <a:rPr lang="en"/>
              <a:t>L or 1/</a:t>
            </a:r>
            <a:r>
              <a:rPr lang="en">
                <a:solidFill>
                  <a:schemeClr val="dk1"/>
                </a:solidFill>
              </a:rPr>
              <a:t>⍵</a:t>
            </a:r>
            <a:r>
              <a:rPr baseline="-25000" lang="en">
                <a:solidFill>
                  <a:schemeClr val="dk1"/>
                </a:solidFill>
              </a:rPr>
              <a:t>O</a:t>
            </a:r>
            <a:r>
              <a:rPr lang="en">
                <a:solidFill>
                  <a:schemeClr val="dk1"/>
                </a:solidFill>
              </a:rPr>
              <a:t>C</a:t>
            </a:r>
            <a:r>
              <a:rPr lang="en"/>
              <a:t> based on the type of impedance, where </a:t>
            </a:r>
            <a:r>
              <a:rPr lang="en">
                <a:solidFill>
                  <a:schemeClr val="dk1"/>
                </a:solidFill>
              </a:rPr>
              <a:t>⍵</a:t>
            </a:r>
            <a:r>
              <a:rPr baseline="-25000" lang="en">
                <a:solidFill>
                  <a:schemeClr val="dk1"/>
                </a:solidFill>
              </a:rPr>
              <a:t>O</a:t>
            </a:r>
            <a:r>
              <a:rPr lang="en">
                <a:solidFill>
                  <a:schemeClr val="dk1"/>
                </a:solidFill>
              </a:rPr>
              <a:t> </a:t>
            </a:r>
            <a:r>
              <a:rPr lang="en"/>
              <a:t>is the frequency of the input signal.</a:t>
            </a:r>
            <a:endParaRPr/>
          </a:p>
        </p:txBody>
      </p:sp>
      <p:pic>
        <p:nvPicPr>
          <p:cNvPr id="514" name="Google Shape;514;p76"/>
          <p:cNvPicPr preferRelativeResize="0"/>
          <p:nvPr/>
        </p:nvPicPr>
        <p:blipFill>
          <a:blip r:embed="rId3">
            <a:alphaModFix/>
          </a:blip>
          <a:stretch>
            <a:fillRect/>
          </a:stretch>
        </p:blipFill>
        <p:spPr>
          <a:xfrm>
            <a:off x="3487938" y="2236300"/>
            <a:ext cx="2168125" cy="9121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Procedure</a:t>
            </a:r>
            <a:endParaRPr/>
          </a:p>
        </p:txBody>
      </p:sp>
      <p:sp>
        <p:nvSpPr>
          <p:cNvPr id="520" name="Google Shape;520;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rPr>
              <a:t>Connect a test resistor of known value across the given black box component.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Apply a sinusoidal voltage and measure the output across the blackbox component using the oscilloscope.</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From the voltage waveforms from the oscilloscope, we find the phase difference θ and decide the type of impedance based on the sign of phase difference</a:t>
            </a:r>
            <a:endParaRPr>
              <a:solidFill>
                <a:schemeClr val="dk1"/>
              </a:solidFill>
            </a:endParaRPr>
          </a:p>
        </p:txBody>
      </p:sp>
      <p:pic>
        <p:nvPicPr>
          <p:cNvPr id="521" name="Google Shape;521;p77"/>
          <p:cNvPicPr preferRelativeResize="0"/>
          <p:nvPr/>
        </p:nvPicPr>
        <p:blipFill>
          <a:blip r:embed="rId3">
            <a:alphaModFix/>
          </a:blip>
          <a:stretch>
            <a:fillRect/>
          </a:stretch>
        </p:blipFill>
        <p:spPr>
          <a:xfrm>
            <a:off x="2217513" y="2209700"/>
            <a:ext cx="4790325" cy="15662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527" name="Google Shape;527;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For each of the components, we have used 4 different input frequencies.</a:t>
            </a:r>
            <a:endParaRPr/>
          </a:p>
          <a:p>
            <a:pPr indent="-342900" lvl="0" marL="457200" rtl="0" algn="l">
              <a:spcBef>
                <a:spcPts val="0"/>
              </a:spcBef>
              <a:spcAft>
                <a:spcPts val="0"/>
              </a:spcAft>
              <a:buSzPts val="1800"/>
              <a:buChar char="●"/>
            </a:pPr>
            <a:r>
              <a:rPr lang="en"/>
              <a:t>Test </a:t>
            </a:r>
            <a:r>
              <a:rPr lang="en"/>
              <a:t>resistors of 268kΩ for capacitor and 2k</a:t>
            </a:r>
            <a:r>
              <a:rPr lang="en">
                <a:solidFill>
                  <a:schemeClr val="dk1"/>
                </a:solidFill>
              </a:rPr>
              <a:t>Ω</a:t>
            </a:r>
            <a:r>
              <a:rPr lang="en"/>
              <a:t> for inductor were used.</a:t>
            </a:r>
            <a:endParaRPr/>
          </a:p>
          <a:p>
            <a:pPr indent="-342900" lvl="0" marL="457200" rtl="0" algn="l">
              <a:spcBef>
                <a:spcPts val="0"/>
              </a:spcBef>
              <a:spcAft>
                <a:spcPts val="0"/>
              </a:spcAft>
              <a:buSzPts val="1800"/>
              <a:buChar char="●"/>
            </a:pPr>
            <a:r>
              <a:rPr lang="en"/>
              <a:t>The oscilloscope data was exported and plotted using python.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34" name="Google Shape;534;p79"/>
          <p:cNvPicPr preferRelativeResize="0"/>
          <p:nvPr/>
        </p:nvPicPr>
        <p:blipFill>
          <a:blip r:embed="rId3">
            <a:alphaModFix/>
          </a:blip>
          <a:stretch>
            <a:fillRect/>
          </a:stretch>
        </p:blipFill>
        <p:spPr>
          <a:xfrm>
            <a:off x="2133444" y="0"/>
            <a:ext cx="7010561" cy="5143500"/>
          </a:xfrm>
          <a:prstGeom prst="rect">
            <a:avLst/>
          </a:prstGeom>
          <a:noFill/>
          <a:ln>
            <a:noFill/>
          </a:ln>
        </p:spPr>
      </p:pic>
      <p:sp>
        <p:nvSpPr>
          <p:cNvPr id="535" name="Google Shape;535;p79"/>
          <p:cNvSpPr txBox="1"/>
          <p:nvPr/>
        </p:nvSpPr>
        <p:spPr>
          <a:xfrm>
            <a:off x="296825" y="2008600"/>
            <a:ext cx="1836600" cy="9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Figure 1</a:t>
            </a:r>
            <a:endParaRPr sz="2400">
              <a:latin typeface="Times New Roman"/>
              <a:ea typeface="Times New Roman"/>
              <a:cs typeface="Times New Roman"/>
              <a:sym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42" name="Google Shape;542;p80"/>
          <p:cNvPicPr preferRelativeResize="0"/>
          <p:nvPr/>
        </p:nvPicPr>
        <p:blipFill>
          <a:blip r:embed="rId3">
            <a:alphaModFix/>
          </a:blip>
          <a:stretch>
            <a:fillRect/>
          </a:stretch>
        </p:blipFill>
        <p:spPr>
          <a:xfrm>
            <a:off x="2200640" y="0"/>
            <a:ext cx="6943369" cy="5143500"/>
          </a:xfrm>
          <a:prstGeom prst="rect">
            <a:avLst/>
          </a:prstGeom>
          <a:noFill/>
          <a:ln>
            <a:noFill/>
          </a:ln>
        </p:spPr>
      </p:pic>
      <p:sp>
        <p:nvSpPr>
          <p:cNvPr id="543" name="Google Shape;543;p80"/>
          <p:cNvSpPr txBox="1"/>
          <p:nvPr/>
        </p:nvSpPr>
        <p:spPr>
          <a:xfrm>
            <a:off x="296825" y="2008600"/>
            <a:ext cx="1836600" cy="9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Figure 2</a:t>
            </a:r>
            <a:endParaRPr sz="2400">
              <a:latin typeface="Times New Roman"/>
              <a:ea typeface="Times New Roman"/>
              <a:cs typeface="Times New Roman"/>
              <a:sym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phase differences obtained from figure 1 are 38</a:t>
            </a:r>
            <a:r>
              <a:rPr baseline="30000" lang="en"/>
              <a:t>o</a:t>
            </a:r>
            <a:r>
              <a:rPr lang="en"/>
              <a:t>, 81</a:t>
            </a:r>
            <a:r>
              <a:rPr baseline="30000" lang="en"/>
              <a:t>o</a:t>
            </a:r>
            <a:r>
              <a:rPr lang="en"/>
              <a:t>, 82</a:t>
            </a:r>
            <a:r>
              <a:rPr baseline="30000" lang="en"/>
              <a:t>o</a:t>
            </a:r>
            <a:r>
              <a:rPr lang="en"/>
              <a:t> and 89</a:t>
            </a:r>
            <a:r>
              <a:rPr baseline="30000" lang="en"/>
              <a:t>o</a:t>
            </a:r>
            <a:r>
              <a:rPr lang="en"/>
              <a:t> lagging for </a:t>
            </a:r>
            <a:r>
              <a:rPr lang="en">
                <a:solidFill>
                  <a:schemeClr val="dk1"/>
                </a:solidFill>
              </a:rPr>
              <a:t>⍵</a:t>
            </a:r>
            <a:r>
              <a:rPr baseline="-25000" lang="en">
                <a:solidFill>
                  <a:schemeClr val="dk1"/>
                </a:solidFill>
              </a:rPr>
              <a:t>O</a:t>
            </a:r>
            <a:r>
              <a:rPr lang="en"/>
              <a:t> =1000, 100, 50 and 10 Hz respectively. Hence, we calculate the capacitance to be 1.02nF, 1.04nF, 1.65nF and 0.76nF respectively.</a:t>
            </a:r>
            <a:endParaRPr/>
          </a:p>
          <a:p>
            <a:pPr indent="-342900" lvl="0" marL="457200" rtl="0" algn="l">
              <a:spcBef>
                <a:spcPts val="0"/>
              </a:spcBef>
              <a:spcAft>
                <a:spcPts val="0"/>
              </a:spcAft>
              <a:buSzPts val="1800"/>
              <a:buChar char="●"/>
            </a:pPr>
            <a:r>
              <a:rPr lang="en"/>
              <a:t>From figure 2, the phase difference is 4</a:t>
            </a:r>
            <a:r>
              <a:rPr baseline="30000" lang="en"/>
              <a:t>o</a:t>
            </a:r>
            <a:r>
              <a:rPr lang="en"/>
              <a:t>, 35</a:t>
            </a:r>
            <a:r>
              <a:rPr baseline="30000" lang="en"/>
              <a:t>o</a:t>
            </a:r>
            <a:r>
              <a:rPr lang="en"/>
              <a:t>, 82</a:t>
            </a:r>
            <a:r>
              <a:rPr baseline="30000" lang="en"/>
              <a:t>o</a:t>
            </a:r>
            <a:r>
              <a:rPr lang="en"/>
              <a:t> and 89.2</a:t>
            </a:r>
            <a:r>
              <a:rPr baseline="30000" lang="en"/>
              <a:t>o</a:t>
            </a:r>
            <a:r>
              <a:rPr lang="en"/>
              <a:t> leading for </a:t>
            </a:r>
            <a:r>
              <a:rPr lang="en">
                <a:solidFill>
                  <a:schemeClr val="dk1"/>
                </a:solidFill>
              </a:rPr>
              <a:t>⍵</a:t>
            </a:r>
            <a:r>
              <a:rPr baseline="-25000" lang="en">
                <a:solidFill>
                  <a:schemeClr val="dk1"/>
                </a:solidFill>
              </a:rPr>
              <a:t>O</a:t>
            </a:r>
            <a:r>
              <a:rPr lang="en">
                <a:solidFill>
                  <a:schemeClr val="dk1"/>
                </a:solidFill>
              </a:rPr>
              <a:t> </a:t>
            </a:r>
            <a:r>
              <a:rPr lang="en"/>
              <a:t>=10k, 100k, 1M and 10 MHz respectively. Hence, we calculate the inductance to be 2.25mH, 2.23mH, 2.26mH and 2.27mH respectively.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Finite Difference method</a:t>
            </a:r>
            <a:endParaRPr/>
          </a:p>
        </p:txBody>
      </p:sp>
      <p:sp>
        <p:nvSpPr>
          <p:cNvPr id="99" name="Google Shape;99;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FDM is an approximate method for solving differential equations.</a:t>
            </a:r>
            <a:endParaRPr/>
          </a:p>
          <a:p>
            <a:pPr indent="-342900" lvl="0" marL="457200" rtl="0" algn="l">
              <a:spcBef>
                <a:spcPts val="0"/>
              </a:spcBef>
              <a:spcAft>
                <a:spcPts val="0"/>
              </a:spcAft>
              <a:buSzPts val="1800"/>
              <a:buChar char="●"/>
            </a:pPr>
            <a:r>
              <a:rPr lang="en"/>
              <a:t>This method converts a differential equation into a difference equation, which can be solved by programming.</a:t>
            </a:r>
            <a:endParaRPr/>
          </a:p>
          <a:p>
            <a:pPr indent="-342900" lvl="0" marL="457200" rtl="0" algn="l">
              <a:spcBef>
                <a:spcPts val="0"/>
              </a:spcBef>
              <a:spcAft>
                <a:spcPts val="0"/>
              </a:spcAft>
              <a:buSzPts val="1800"/>
              <a:buChar char="●"/>
            </a:pPr>
            <a:r>
              <a:rPr lang="en"/>
              <a:t>Using the first principles of differentiation or Taylor series expansion, we obtain: </a:t>
            </a:r>
            <a:endParaRPr/>
          </a:p>
        </p:txBody>
      </p:sp>
      <p:pic>
        <p:nvPicPr>
          <p:cNvPr id="100" name="Google Shape;100;p19"/>
          <p:cNvPicPr preferRelativeResize="0"/>
          <p:nvPr/>
        </p:nvPicPr>
        <p:blipFill>
          <a:blip r:embed="rId3">
            <a:alphaModFix/>
          </a:blip>
          <a:stretch>
            <a:fillRect/>
          </a:stretch>
        </p:blipFill>
        <p:spPr>
          <a:xfrm>
            <a:off x="2609850" y="3294850"/>
            <a:ext cx="3924300" cy="857250"/>
          </a:xfrm>
          <a:prstGeom prst="rect">
            <a:avLst/>
          </a:prstGeom>
          <a:noFill/>
          <a:ln>
            <a:noFill/>
          </a:ln>
        </p:spPr>
      </p:pic>
      <p:pic>
        <p:nvPicPr>
          <p:cNvPr id="101" name="Google Shape;101;p19"/>
          <p:cNvPicPr preferRelativeResize="0"/>
          <p:nvPr/>
        </p:nvPicPr>
        <p:blipFill>
          <a:blip r:embed="rId4">
            <a:alphaModFix/>
          </a:blip>
          <a:stretch>
            <a:fillRect/>
          </a:stretch>
        </p:blipFill>
        <p:spPr>
          <a:xfrm>
            <a:off x="2209800" y="3142450"/>
            <a:ext cx="4724400" cy="10096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Ohm’s Law verification</a:t>
            </a:r>
            <a:endParaRPr/>
          </a:p>
        </p:txBody>
      </p:sp>
      <p:sp>
        <p:nvSpPr>
          <p:cNvPr id="555" name="Google Shape;555;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used Keithley 2636B SMU to accurately measure the resistance. </a:t>
            </a:r>
            <a:endParaRPr/>
          </a:p>
          <a:p>
            <a:pPr indent="-342900" lvl="0" marL="457200" rtl="0" algn="l">
              <a:spcBef>
                <a:spcPts val="0"/>
              </a:spcBef>
              <a:spcAft>
                <a:spcPts val="0"/>
              </a:spcAft>
              <a:buSzPts val="1800"/>
              <a:buChar char="●"/>
            </a:pPr>
            <a:r>
              <a:rPr lang="en"/>
              <a:t>This SMU provides 2 modes of measurement: 2-wire measurement and 4-wire measurement. </a:t>
            </a:r>
            <a:endParaRPr/>
          </a:p>
          <a:p>
            <a:pPr indent="-342900" lvl="0" marL="457200" rtl="0" algn="l">
              <a:spcBef>
                <a:spcPts val="0"/>
              </a:spcBef>
              <a:spcAft>
                <a:spcPts val="0"/>
              </a:spcAft>
              <a:buSzPts val="1800"/>
              <a:buChar char="●"/>
            </a:pPr>
            <a:r>
              <a:rPr lang="en"/>
              <a:t>Triax cables were used for measurement.</a:t>
            </a:r>
            <a:endParaRPr/>
          </a:p>
          <a:p>
            <a:pPr indent="-342900" lvl="0" marL="457200" rtl="0" algn="l">
              <a:spcBef>
                <a:spcPts val="0"/>
              </a:spcBef>
              <a:spcAft>
                <a:spcPts val="0"/>
              </a:spcAft>
              <a:buSzPts val="1800"/>
              <a:buChar char="●"/>
            </a:pPr>
            <a:r>
              <a:rPr lang="en"/>
              <a:t>We have tested both ways of measurement and plotted the results.</a:t>
            </a:r>
            <a:endParaRPr/>
          </a:p>
          <a:p>
            <a:pPr indent="-342900" lvl="0" marL="457200" rtl="0" algn="l">
              <a:spcBef>
                <a:spcPts val="0"/>
              </a:spcBef>
              <a:spcAft>
                <a:spcPts val="0"/>
              </a:spcAft>
              <a:buSzPts val="1800"/>
              <a:buChar char="●"/>
            </a:pPr>
            <a:r>
              <a:rPr lang="en"/>
              <a:t>A TSB software was used to program the SMU with a linear Voltage Sweep and the current values were measured at each voltage level.</a:t>
            </a:r>
            <a:endParaRPr/>
          </a:p>
          <a:p>
            <a:pPr indent="-342900" lvl="0" marL="457200" rtl="0" algn="l">
              <a:spcBef>
                <a:spcPts val="0"/>
              </a:spcBef>
              <a:spcAft>
                <a:spcPts val="0"/>
              </a:spcAft>
              <a:buSzPts val="1800"/>
              <a:buChar char="●"/>
            </a:pPr>
            <a:r>
              <a:rPr lang="en"/>
              <a:t>The data was exported and plotted using python.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2-wire measurement</a:t>
            </a:r>
            <a:endParaRPr/>
          </a:p>
        </p:txBody>
      </p:sp>
      <p:sp>
        <p:nvSpPr>
          <p:cNvPr id="561" name="Google Shape;561;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SMU used has the Force line as a signal line and the Sense as a feedback line, which enables the SMU to settle the output voltage at a sensing point.</a:t>
            </a:r>
            <a:endParaRPr/>
          </a:p>
          <a:p>
            <a:pPr indent="-342900" lvl="0" marL="457200" rtl="0" algn="l">
              <a:spcBef>
                <a:spcPts val="0"/>
              </a:spcBef>
              <a:spcAft>
                <a:spcPts val="0"/>
              </a:spcAft>
              <a:buSzPts val="1800"/>
              <a:buChar char="●"/>
            </a:pPr>
            <a:r>
              <a:rPr lang="en"/>
              <a:t>I</a:t>
            </a:r>
            <a:r>
              <a:rPr lang="en"/>
              <a:t>n two wire measurement, it requires only two test-lead resistance. </a:t>
            </a:r>
            <a:endParaRPr/>
          </a:p>
        </p:txBody>
      </p:sp>
      <p:pic>
        <p:nvPicPr>
          <p:cNvPr id="562" name="Google Shape;562;p83"/>
          <p:cNvPicPr preferRelativeResize="0"/>
          <p:nvPr/>
        </p:nvPicPr>
        <p:blipFill>
          <a:blip r:embed="rId3">
            <a:alphaModFix/>
          </a:blip>
          <a:stretch>
            <a:fillRect/>
          </a:stretch>
        </p:blipFill>
        <p:spPr>
          <a:xfrm>
            <a:off x="1615038" y="2152650"/>
            <a:ext cx="5629275" cy="2990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4-wire measurement</a:t>
            </a:r>
            <a:endParaRPr/>
          </a:p>
        </p:txBody>
      </p:sp>
      <p:sp>
        <p:nvSpPr>
          <p:cNvPr id="568" name="Google Shape;568;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four wire measurement, we connect the Sense Hi to Force Hi and Sense low to Force low. Due to high impedance of the voltmeter Vm, the lead resistances can be neglected to get more accurate resistance values (especially for low resistance values).</a:t>
            </a:r>
            <a:endParaRPr/>
          </a:p>
        </p:txBody>
      </p:sp>
      <p:pic>
        <p:nvPicPr>
          <p:cNvPr id="569" name="Google Shape;569;p84"/>
          <p:cNvPicPr preferRelativeResize="0"/>
          <p:nvPr/>
        </p:nvPicPr>
        <p:blipFill>
          <a:blip r:embed="rId3">
            <a:alphaModFix/>
          </a:blip>
          <a:stretch>
            <a:fillRect/>
          </a:stretch>
        </p:blipFill>
        <p:spPr>
          <a:xfrm>
            <a:off x="1706563" y="2295513"/>
            <a:ext cx="5629275" cy="28479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5"/>
          <p:cNvSpPr txBox="1"/>
          <p:nvPr>
            <p:ph type="title"/>
          </p:nvPr>
        </p:nvSpPr>
        <p:spPr>
          <a:xfrm>
            <a:off x="311700" y="334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Ohm’s Law Verification</a:t>
            </a:r>
            <a:endParaRPr/>
          </a:p>
        </p:txBody>
      </p:sp>
      <p:sp>
        <p:nvSpPr>
          <p:cNvPr id="575" name="Google Shape;575;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76" name="Google Shape;576;p85"/>
          <p:cNvPicPr preferRelativeResize="0"/>
          <p:nvPr/>
        </p:nvPicPr>
        <p:blipFill>
          <a:blip r:embed="rId3">
            <a:alphaModFix/>
          </a:blip>
          <a:stretch>
            <a:fillRect/>
          </a:stretch>
        </p:blipFill>
        <p:spPr>
          <a:xfrm>
            <a:off x="1597748" y="907550"/>
            <a:ext cx="5434577" cy="4125775"/>
          </a:xfrm>
          <a:prstGeom prst="rect">
            <a:avLst/>
          </a:prstGeom>
          <a:noFill/>
          <a:ln>
            <a:noFill/>
          </a:ln>
        </p:spPr>
      </p:pic>
      <p:sp>
        <p:nvSpPr>
          <p:cNvPr id="577" name="Google Shape;577;p85"/>
          <p:cNvSpPr txBox="1"/>
          <p:nvPr/>
        </p:nvSpPr>
        <p:spPr>
          <a:xfrm>
            <a:off x="7990800" y="2541125"/>
            <a:ext cx="1153200" cy="11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Rated R=10ohms.</a:t>
            </a:r>
            <a:endParaRPr>
              <a:latin typeface="Times New Roman"/>
              <a:ea typeface="Times New Roman"/>
              <a:cs typeface="Times New Roman"/>
              <a:sym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Effect of NPLC value</a:t>
            </a:r>
            <a:endParaRPr/>
          </a:p>
        </p:txBody>
      </p:sp>
      <p:sp>
        <p:nvSpPr>
          <p:cNvPr id="583" name="Google Shape;583;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NPLC stands for Number of Power Line Cycles.</a:t>
            </a:r>
            <a:endParaRPr/>
          </a:p>
          <a:p>
            <a:pPr indent="-342900" lvl="0" marL="457200" rtl="0" algn="l">
              <a:spcBef>
                <a:spcPts val="0"/>
              </a:spcBef>
              <a:spcAft>
                <a:spcPts val="0"/>
              </a:spcAft>
              <a:buSzPts val="1800"/>
              <a:buChar char="●"/>
            </a:pPr>
            <a:r>
              <a:rPr lang="en"/>
              <a:t>This sets the integration time, which is the time period of the instrument’s ADC to measure the input signal.</a:t>
            </a:r>
            <a:endParaRPr/>
          </a:p>
          <a:p>
            <a:pPr indent="-342900" lvl="0" marL="457200" rtl="0" algn="l">
              <a:spcBef>
                <a:spcPts val="0"/>
              </a:spcBef>
              <a:spcAft>
                <a:spcPts val="0"/>
              </a:spcAft>
              <a:buSzPts val="1800"/>
              <a:buChar char="●"/>
            </a:pPr>
            <a:r>
              <a:rPr lang="en"/>
              <a:t>The higher value of NPLC corresponds to less AC noise and hence provides better readings.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90" name="Google Shape;590;p87"/>
          <p:cNvPicPr preferRelativeResize="0"/>
          <p:nvPr/>
        </p:nvPicPr>
        <p:blipFill>
          <a:blip r:embed="rId3">
            <a:alphaModFix/>
          </a:blip>
          <a:stretch>
            <a:fillRect/>
          </a:stretch>
        </p:blipFill>
        <p:spPr>
          <a:xfrm>
            <a:off x="0" y="960489"/>
            <a:ext cx="9143999" cy="322252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r>
              <a:rPr lang="en"/>
              <a:t>xperiment 2: Diode and Solar Cell Characterization</a:t>
            </a:r>
            <a:endParaRPr/>
          </a:p>
        </p:txBody>
      </p:sp>
      <p:sp>
        <p:nvSpPr>
          <p:cNvPr id="602" name="Google Shape;602;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Tasks:</a:t>
            </a:r>
            <a:endParaRPr/>
          </a:p>
          <a:p>
            <a:pPr indent="-342900" lvl="0" marL="457200" rtl="0" algn="l">
              <a:spcBef>
                <a:spcPts val="1600"/>
              </a:spcBef>
              <a:spcAft>
                <a:spcPts val="0"/>
              </a:spcAft>
              <a:buSzPts val="1800"/>
              <a:buAutoNum type="arabicPeriod"/>
            </a:pPr>
            <a:r>
              <a:rPr lang="en"/>
              <a:t>Perform IV and CV characterization of a diode with an aim to extract the first order SPICE parameters of a diode.</a:t>
            </a:r>
            <a:endParaRPr/>
          </a:p>
          <a:p>
            <a:pPr indent="-342900" lvl="0" marL="457200" rtl="0" algn="l">
              <a:spcBef>
                <a:spcPts val="0"/>
              </a:spcBef>
              <a:spcAft>
                <a:spcPts val="0"/>
              </a:spcAft>
              <a:buSzPts val="1800"/>
              <a:buAutoNum type="arabicPeriod"/>
            </a:pPr>
            <a:r>
              <a:rPr lang="en"/>
              <a:t>Characterize the efficiency and maximum power point of a Silicon Solar cell.</a:t>
            </a:r>
            <a:endParaRPr/>
          </a:p>
          <a:p>
            <a:pPr indent="0" lvl="0" marL="0" rtl="0" algn="l">
              <a:spcBef>
                <a:spcPts val="1600"/>
              </a:spcBef>
              <a:spcAft>
                <a:spcPts val="0"/>
              </a:spcAft>
              <a:buNone/>
            </a:pPr>
            <a:r>
              <a:rPr lang="en"/>
              <a:t>Devices Used:</a:t>
            </a:r>
            <a:endParaRPr/>
          </a:p>
          <a:p>
            <a:pPr indent="-342900" lvl="0" marL="457200" rtl="0" algn="l">
              <a:spcBef>
                <a:spcPts val="1600"/>
              </a:spcBef>
              <a:spcAft>
                <a:spcPts val="0"/>
              </a:spcAft>
              <a:buSzPts val="1800"/>
              <a:buAutoNum type="arabicPeriod"/>
            </a:pPr>
            <a:r>
              <a:rPr lang="en"/>
              <a:t>Rhode and Schwarz Oscilloscope</a:t>
            </a:r>
            <a:endParaRPr/>
          </a:p>
          <a:p>
            <a:pPr indent="-342900" lvl="0" marL="457200" rtl="0" algn="l">
              <a:spcBef>
                <a:spcPts val="0"/>
              </a:spcBef>
              <a:spcAft>
                <a:spcPts val="0"/>
              </a:spcAft>
              <a:buClr>
                <a:schemeClr val="dk1"/>
              </a:buClr>
              <a:buSzPts val="1800"/>
              <a:buAutoNum type="arabicPeriod"/>
            </a:pPr>
            <a:r>
              <a:rPr lang="en">
                <a:solidFill>
                  <a:schemeClr val="dk1"/>
                </a:solidFill>
              </a:rPr>
              <a:t>Keithley 2636B SMU</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CMU</a:t>
            </a:r>
            <a:endParaRPr>
              <a:solidFill>
                <a:schemeClr val="dk1"/>
              </a:solidFill>
            </a:endParaRPr>
          </a:p>
          <a:p>
            <a:pPr indent="0" lvl="0" marL="0" rtl="0" algn="l">
              <a:spcBef>
                <a:spcPts val="1600"/>
              </a:spcBef>
              <a:spcAft>
                <a:spcPts val="160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90"/>
          <p:cNvSpPr txBox="1"/>
          <p:nvPr>
            <p:ph type="title"/>
          </p:nvPr>
        </p:nvSpPr>
        <p:spPr>
          <a:xfrm>
            <a:off x="311700" y="2919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700"/>
              <a:t>IV Characteristics</a:t>
            </a:r>
            <a:endParaRPr sz="3700"/>
          </a:p>
          <a:p>
            <a:pPr indent="0" lvl="0" marL="0" rtl="0" algn="l">
              <a:spcBef>
                <a:spcPts val="0"/>
              </a:spcBef>
              <a:spcAft>
                <a:spcPts val="0"/>
              </a:spcAft>
              <a:buNone/>
            </a:pPr>
            <a:r>
              <a:t/>
            </a:r>
            <a:endParaRPr sz="3700"/>
          </a:p>
        </p:txBody>
      </p:sp>
      <p:sp>
        <p:nvSpPr>
          <p:cNvPr id="608" name="Google Shape;608;p90"/>
          <p:cNvSpPr txBox="1"/>
          <p:nvPr>
            <p:ph idx="1" type="body"/>
          </p:nvPr>
        </p:nvSpPr>
        <p:spPr>
          <a:xfrm>
            <a:off x="311700" y="1014700"/>
            <a:ext cx="3999900" cy="3416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600">
                <a:solidFill>
                  <a:schemeClr val="dk1"/>
                </a:solidFill>
              </a:rPr>
              <a:t>1N4007 diode</a:t>
            </a:r>
            <a:endParaRPr sz="1200"/>
          </a:p>
        </p:txBody>
      </p:sp>
      <p:sp>
        <p:nvSpPr>
          <p:cNvPr id="609" name="Google Shape;609;p90"/>
          <p:cNvSpPr txBox="1"/>
          <p:nvPr>
            <p:ph idx="2" type="body"/>
          </p:nvPr>
        </p:nvSpPr>
        <p:spPr>
          <a:xfrm>
            <a:off x="4832400" y="1014700"/>
            <a:ext cx="3999900" cy="3416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600">
                <a:solidFill>
                  <a:schemeClr val="dk1"/>
                </a:solidFill>
              </a:rPr>
              <a:t>Zener Diode</a:t>
            </a:r>
            <a:endParaRPr sz="1200"/>
          </a:p>
        </p:txBody>
      </p:sp>
      <p:pic>
        <p:nvPicPr>
          <p:cNvPr id="610" name="Google Shape;610;p90" title="Chart"/>
          <p:cNvPicPr preferRelativeResize="0"/>
          <p:nvPr/>
        </p:nvPicPr>
        <p:blipFill>
          <a:blip r:embed="rId3">
            <a:alphaModFix/>
          </a:blip>
          <a:stretch>
            <a:fillRect/>
          </a:stretch>
        </p:blipFill>
        <p:spPr>
          <a:xfrm>
            <a:off x="541325" y="1974725"/>
            <a:ext cx="3832151" cy="2371525"/>
          </a:xfrm>
          <a:prstGeom prst="rect">
            <a:avLst/>
          </a:prstGeom>
          <a:noFill/>
          <a:ln>
            <a:noFill/>
          </a:ln>
        </p:spPr>
      </p:pic>
      <p:sp>
        <p:nvSpPr>
          <p:cNvPr id="611" name="Google Shape;611;p90"/>
          <p:cNvSpPr txBox="1"/>
          <p:nvPr/>
        </p:nvSpPr>
        <p:spPr>
          <a:xfrm>
            <a:off x="0" y="2520550"/>
            <a:ext cx="9192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Current (I)</a:t>
            </a:r>
            <a:endParaRPr/>
          </a:p>
        </p:txBody>
      </p:sp>
      <p:sp>
        <p:nvSpPr>
          <p:cNvPr id="612" name="Google Shape;612;p90"/>
          <p:cNvSpPr txBox="1"/>
          <p:nvPr/>
        </p:nvSpPr>
        <p:spPr>
          <a:xfrm>
            <a:off x="2127875" y="4206475"/>
            <a:ext cx="14586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Voltage (V)</a:t>
            </a:r>
            <a:endParaRPr/>
          </a:p>
        </p:txBody>
      </p:sp>
      <p:pic>
        <p:nvPicPr>
          <p:cNvPr id="613" name="Google Shape;613;p90"/>
          <p:cNvPicPr preferRelativeResize="0"/>
          <p:nvPr/>
        </p:nvPicPr>
        <p:blipFill rotWithShape="1">
          <a:blip r:embed="rId4">
            <a:alphaModFix/>
          </a:blip>
          <a:srcRect b="0" l="0" r="11245" t="3474"/>
          <a:stretch/>
        </p:blipFill>
        <p:spPr>
          <a:xfrm>
            <a:off x="4572000" y="1825650"/>
            <a:ext cx="4321600" cy="2605450"/>
          </a:xfrm>
          <a:prstGeom prst="rect">
            <a:avLst/>
          </a:prstGeom>
          <a:noFill/>
          <a:ln>
            <a:noFill/>
          </a:ln>
        </p:spPr>
      </p:pic>
      <p:sp>
        <p:nvSpPr>
          <p:cNvPr id="614" name="Google Shape;614;p90"/>
          <p:cNvSpPr txBox="1"/>
          <p:nvPr/>
        </p:nvSpPr>
        <p:spPr>
          <a:xfrm>
            <a:off x="6057100" y="4431100"/>
            <a:ext cx="2836500" cy="9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Breakdown voltage is 4.3V</a:t>
            </a:r>
            <a:endParaRPr/>
          </a:p>
        </p:txBody>
      </p:sp>
      <p:sp>
        <p:nvSpPr>
          <p:cNvPr id="615" name="Google Shape;615;p90"/>
          <p:cNvSpPr txBox="1"/>
          <p:nvPr/>
        </p:nvSpPr>
        <p:spPr>
          <a:xfrm>
            <a:off x="642950" y="4546475"/>
            <a:ext cx="37965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a:t>
            </a:r>
            <a:r>
              <a:rPr lang="en">
                <a:solidFill>
                  <a:schemeClr val="dk1"/>
                </a:solidFill>
              </a:rPr>
              <a:t>knee voltage is 0.62V.</a:t>
            </a:r>
            <a:endParaRPr>
              <a:latin typeface="Times New Roman"/>
              <a:ea typeface="Times New Roman"/>
              <a:cs typeface="Times New Roman"/>
              <a:sym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91"/>
          <p:cNvSpPr txBox="1"/>
          <p:nvPr>
            <p:ph type="title"/>
          </p:nvPr>
        </p:nvSpPr>
        <p:spPr>
          <a:xfrm>
            <a:off x="311700" y="70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1N4007 diode CV characteristics</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p:txBody>
      </p:sp>
      <p:pic>
        <p:nvPicPr>
          <p:cNvPr id="621" name="Google Shape;621;p91"/>
          <p:cNvPicPr preferRelativeResize="0"/>
          <p:nvPr/>
        </p:nvPicPr>
        <p:blipFill>
          <a:blip r:embed="rId3">
            <a:alphaModFix/>
          </a:blip>
          <a:stretch>
            <a:fillRect/>
          </a:stretch>
        </p:blipFill>
        <p:spPr>
          <a:xfrm>
            <a:off x="4447717" y="866650"/>
            <a:ext cx="3881133" cy="2096647"/>
          </a:xfrm>
          <a:prstGeom prst="rect">
            <a:avLst/>
          </a:prstGeom>
          <a:noFill/>
          <a:ln>
            <a:noFill/>
          </a:ln>
        </p:spPr>
      </p:pic>
      <p:pic>
        <p:nvPicPr>
          <p:cNvPr id="622" name="Google Shape;622;p91"/>
          <p:cNvPicPr preferRelativeResize="0"/>
          <p:nvPr/>
        </p:nvPicPr>
        <p:blipFill>
          <a:blip r:embed="rId4">
            <a:alphaModFix/>
          </a:blip>
          <a:stretch>
            <a:fillRect/>
          </a:stretch>
        </p:blipFill>
        <p:spPr>
          <a:xfrm>
            <a:off x="815150" y="866650"/>
            <a:ext cx="3881133" cy="2096645"/>
          </a:xfrm>
          <a:prstGeom prst="rect">
            <a:avLst/>
          </a:prstGeom>
          <a:noFill/>
          <a:ln>
            <a:noFill/>
          </a:ln>
        </p:spPr>
      </p:pic>
      <p:sp>
        <p:nvSpPr>
          <p:cNvPr id="623" name="Google Shape;623;p91"/>
          <p:cNvSpPr txBox="1"/>
          <p:nvPr/>
        </p:nvSpPr>
        <p:spPr>
          <a:xfrm>
            <a:off x="1857900" y="566475"/>
            <a:ext cx="5428200" cy="4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Vpp=2V</a:t>
            </a:r>
            <a:endParaRPr sz="1800"/>
          </a:p>
        </p:txBody>
      </p:sp>
      <p:pic>
        <p:nvPicPr>
          <p:cNvPr id="624" name="Google Shape;624;p91"/>
          <p:cNvPicPr preferRelativeResize="0"/>
          <p:nvPr/>
        </p:nvPicPr>
        <p:blipFill>
          <a:blip r:embed="rId5">
            <a:alphaModFix/>
          </a:blip>
          <a:stretch>
            <a:fillRect/>
          </a:stretch>
        </p:blipFill>
        <p:spPr>
          <a:xfrm>
            <a:off x="903440" y="3046839"/>
            <a:ext cx="3881143" cy="2096659"/>
          </a:xfrm>
          <a:prstGeom prst="rect">
            <a:avLst/>
          </a:prstGeom>
          <a:noFill/>
          <a:ln>
            <a:noFill/>
          </a:ln>
        </p:spPr>
      </p:pic>
      <p:pic>
        <p:nvPicPr>
          <p:cNvPr id="625" name="Google Shape;625;p91"/>
          <p:cNvPicPr preferRelativeResize="0"/>
          <p:nvPr/>
        </p:nvPicPr>
        <p:blipFill>
          <a:blip r:embed="rId6">
            <a:alphaModFix/>
          </a:blip>
          <a:stretch>
            <a:fillRect/>
          </a:stretch>
        </p:blipFill>
        <p:spPr>
          <a:xfrm>
            <a:off x="4447716" y="3046853"/>
            <a:ext cx="3881135" cy="20966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Particle in a Infinite Potential Well</a:t>
            </a:r>
            <a:endParaRPr/>
          </a:p>
        </p:txBody>
      </p:sp>
      <p:sp>
        <p:nvSpPr>
          <p:cNvPr id="107" name="Google Shape;107;p20"/>
          <p:cNvSpPr txBox="1"/>
          <p:nvPr>
            <p:ph idx="1" type="body"/>
          </p:nvPr>
        </p:nvSpPr>
        <p:spPr>
          <a:xfrm>
            <a:off x="4572000" y="1017725"/>
            <a:ext cx="42603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solidFill>
                <a:srgbClr val="000000"/>
              </a:solidFill>
            </a:endParaRPr>
          </a:p>
        </p:txBody>
      </p:sp>
      <p:pic>
        <p:nvPicPr>
          <p:cNvPr id="108" name="Google Shape;108;p20"/>
          <p:cNvPicPr preferRelativeResize="0"/>
          <p:nvPr/>
        </p:nvPicPr>
        <p:blipFill rotWithShape="1">
          <a:blip r:embed="rId3">
            <a:alphaModFix/>
          </a:blip>
          <a:srcRect b="0" l="0" r="0" t="0"/>
          <a:stretch/>
        </p:blipFill>
        <p:spPr>
          <a:xfrm>
            <a:off x="152400" y="1170125"/>
            <a:ext cx="4230425" cy="3372589"/>
          </a:xfrm>
          <a:prstGeom prst="rect">
            <a:avLst/>
          </a:prstGeom>
          <a:noFill/>
          <a:ln>
            <a:noFill/>
          </a:ln>
        </p:spPr>
      </p:pic>
      <p:pic>
        <p:nvPicPr>
          <p:cNvPr id="109" name="Google Shape;109;p20"/>
          <p:cNvPicPr preferRelativeResize="0"/>
          <p:nvPr/>
        </p:nvPicPr>
        <p:blipFill rotWithShape="1">
          <a:blip r:embed="rId4">
            <a:alphaModFix/>
          </a:blip>
          <a:srcRect b="0" l="0" r="0" t="0"/>
          <a:stretch/>
        </p:blipFill>
        <p:spPr>
          <a:xfrm>
            <a:off x="4586938" y="1017734"/>
            <a:ext cx="4230425" cy="3865816"/>
          </a:xfrm>
          <a:prstGeom prst="rect">
            <a:avLst/>
          </a:prstGeom>
          <a:noFill/>
          <a:ln>
            <a:noFill/>
          </a:ln>
        </p:spPr>
      </p:pic>
      <p:pic>
        <p:nvPicPr>
          <p:cNvPr id="110" name="Google Shape;110;p20"/>
          <p:cNvPicPr preferRelativeResize="0"/>
          <p:nvPr/>
        </p:nvPicPr>
        <p:blipFill rotWithShape="1">
          <a:blip r:embed="rId5">
            <a:alphaModFix/>
          </a:blip>
          <a:srcRect b="0" l="0" r="0" t="0"/>
          <a:stretch/>
        </p:blipFill>
        <p:spPr>
          <a:xfrm>
            <a:off x="4523478" y="1017725"/>
            <a:ext cx="4453729" cy="392874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92"/>
          <p:cNvSpPr txBox="1"/>
          <p:nvPr>
            <p:ph idx="1" type="body"/>
          </p:nvPr>
        </p:nvSpPr>
        <p:spPr>
          <a:xfrm>
            <a:off x="422350" y="297150"/>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000000"/>
                </a:solidFill>
              </a:rPr>
              <a:t>Vpp=4V</a:t>
            </a:r>
            <a:endParaRPr>
              <a:solidFill>
                <a:srgbClr val="000000"/>
              </a:solidFill>
            </a:endParaRPr>
          </a:p>
        </p:txBody>
      </p:sp>
      <p:pic>
        <p:nvPicPr>
          <p:cNvPr id="631" name="Google Shape;631;p92"/>
          <p:cNvPicPr preferRelativeResize="0"/>
          <p:nvPr/>
        </p:nvPicPr>
        <p:blipFill>
          <a:blip r:embed="rId3">
            <a:alphaModFix/>
          </a:blip>
          <a:stretch>
            <a:fillRect/>
          </a:stretch>
        </p:blipFill>
        <p:spPr>
          <a:xfrm>
            <a:off x="704175" y="704175"/>
            <a:ext cx="4110740" cy="2093511"/>
          </a:xfrm>
          <a:prstGeom prst="rect">
            <a:avLst/>
          </a:prstGeom>
          <a:noFill/>
          <a:ln>
            <a:noFill/>
          </a:ln>
        </p:spPr>
      </p:pic>
      <p:pic>
        <p:nvPicPr>
          <p:cNvPr id="632" name="Google Shape;632;p92"/>
          <p:cNvPicPr preferRelativeResize="0"/>
          <p:nvPr/>
        </p:nvPicPr>
        <p:blipFill>
          <a:blip r:embed="rId4">
            <a:alphaModFix/>
          </a:blip>
          <a:stretch>
            <a:fillRect/>
          </a:stretch>
        </p:blipFill>
        <p:spPr>
          <a:xfrm>
            <a:off x="4450152" y="704175"/>
            <a:ext cx="4275423" cy="2177385"/>
          </a:xfrm>
          <a:prstGeom prst="rect">
            <a:avLst/>
          </a:prstGeom>
          <a:noFill/>
          <a:ln>
            <a:noFill/>
          </a:ln>
        </p:spPr>
      </p:pic>
      <p:pic>
        <p:nvPicPr>
          <p:cNvPr id="633" name="Google Shape;633;p92"/>
          <p:cNvPicPr preferRelativeResize="0"/>
          <p:nvPr/>
        </p:nvPicPr>
        <p:blipFill rotWithShape="1">
          <a:blip r:embed="rId5">
            <a:alphaModFix/>
          </a:blip>
          <a:srcRect b="-7920" l="0" r="0" t="7920"/>
          <a:stretch/>
        </p:blipFill>
        <p:spPr>
          <a:xfrm>
            <a:off x="766478" y="2881573"/>
            <a:ext cx="4110730" cy="2093527"/>
          </a:xfrm>
          <a:prstGeom prst="rect">
            <a:avLst/>
          </a:prstGeom>
          <a:noFill/>
          <a:ln>
            <a:noFill/>
          </a:ln>
        </p:spPr>
      </p:pic>
      <p:pic>
        <p:nvPicPr>
          <p:cNvPr id="634" name="Google Shape;634;p92"/>
          <p:cNvPicPr preferRelativeResize="0"/>
          <p:nvPr/>
        </p:nvPicPr>
        <p:blipFill>
          <a:blip r:embed="rId6">
            <a:alphaModFix/>
          </a:blip>
          <a:stretch>
            <a:fillRect/>
          </a:stretch>
        </p:blipFill>
        <p:spPr>
          <a:xfrm>
            <a:off x="4450153" y="2700508"/>
            <a:ext cx="4234033" cy="209353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93"/>
          <p:cNvSpPr txBox="1"/>
          <p:nvPr>
            <p:ph idx="1" type="body"/>
          </p:nvPr>
        </p:nvSpPr>
        <p:spPr>
          <a:xfrm>
            <a:off x="385475" y="359400"/>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000000"/>
                </a:solidFill>
              </a:rPr>
              <a:t>Vpp=8V</a:t>
            </a:r>
            <a:endParaRPr>
              <a:solidFill>
                <a:srgbClr val="000000"/>
              </a:solidFill>
            </a:endParaRPr>
          </a:p>
        </p:txBody>
      </p:sp>
      <p:pic>
        <p:nvPicPr>
          <p:cNvPr id="640" name="Google Shape;640;p93"/>
          <p:cNvPicPr preferRelativeResize="0"/>
          <p:nvPr/>
        </p:nvPicPr>
        <p:blipFill>
          <a:blip r:embed="rId3">
            <a:alphaModFix/>
          </a:blip>
          <a:stretch>
            <a:fillRect/>
          </a:stretch>
        </p:blipFill>
        <p:spPr>
          <a:xfrm>
            <a:off x="658250" y="813364"/>
            <a:ext cx="4098492" cy="2179699"/>
          </a:xfrm>
          <a:prstGeom prst="rect">
            <a:avLst/>
          </a:prstGeom>
          <a:noFill/>
          <a:ln>
            <a:noFill/>
          </a:ln>
        </p:spPr>
      </p:pic>
      <p:pic>
        <p:nvPicPr>
          <p:cNvPr id="641" name="Google Shape;641;p93"/>
          <p:cNvPicPr preferRelativeResize="0"/>
          <p:nvPr/>
        </p:nvPicPr>
        <p:blipFill>
          <a:blip r:embed="rId4">
            <a:alphaModFix/>
          </a:blip>
          <a:stretch>
            <a:fillRect/>
          </a:stretch>
        </p:blipFill>
        <p:spPr>
          <a:xfrm>
            <a:off x="4330871" y="796000"/>
            <a:ext cx="4163855" cy="2214448"/>
          </a:xfrm>
          <a:prstGeom prst="rect">
            <a:avLst/>
          </a:prstGeom>
          <a:noFill/>
          <a:ln>
            <a:noFill/>
          </a:ln>
        </p:spPr>
      </p:pic>
      <p:pic>
        <p:nvPicPr>
          <p:cNvPr id="642" name="Google Shape;642;p93"/>
          <p:cNvPicPr preferRelativeResize="0"/>
          <p:nvPr/>
        </p:nvPicPr>
        <p:blipFill>
          <a:blip r:embed="rId5">
            <a:alphaModFix/>
          </a:blip>
          <a:stretch>
            <a:fillRect/>
          </a:stretch>
        </p:blipFill>
        <p:spPr>
          <a:xfrm>
            <a:off x="680474" y="2665978"/>
            <a:ext cx="4054027" cy="2156047"/>
          </a:xfrm>
          <a:prstGeom prst="rect">
            <a:avLst/>
          </a:prstGeom>
          <a:noFill/>
          <a:ln>
            <a:noFill/>
          </a:ln>
        </p:spPr>
      </p:pic>
      <p:pic>
        <p:nvPicPr>
          <p:cNvPr id="643" name="Google Shape;643;p93"/>
          <p:cNvPicPr preferRelativeResize="0"/>
          <p:nvPr/>
        </p:nvPicPr>
        <p:blipFill>
          <a:blip r:embed="rId6">
            <a:alphaModFix/>
          </a:blip>
          <a:stretch>
            <a:fillRect/>
          </a:stretch>
        </p:blipFill>
        <p:spPr>
          <a:xfrm>
            <a:off x="4385812" y="2665984"/>
            <a:ext cx="4098492" cy="215604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4"/>
          <p:cNvSpPr txBox="1"/>
          <p:nvPr>
            <p:ph type="title"/>
          </p:nvPr>
        </p:nvSpPr>
        <p:spPr>
          <a:xfrm>
            <a:off x="403550" y="184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pic>
        <p:nvPicPr>
          <p:cNvPr id="650" name="Google Shape;650;p94"/>
          <p:cNvPicPr preferRelativeResize="0"/>
          <p:nvPr/>
        </p:nvPicPr>
        <p:blipFill>
          <a:blip r:embed="rId3">
            <a:alphaModFix/>
          </a:blip>
          <a:stretch>
            <a:fillRect/>
          </a:stretch>
        </p:blipFill>
        <p:spPr>
          <a:xfrm>
            <a:off x="4699475" y="360175"/>
            <a:ext cx="3335925" cy="2418099"/>
          </a:xfrm>
          <a:prstGeom prst="rect">
            <a:avLst/>
          </a:prstGeom>
          <a:noFill/>
          <a:ln>
            <a:noFill/>
          </a:ln>
        </p:spPr>
      </p:pic>
      <p:pic>
        <p:nvPicPr>
          <p:cNvPr id="651" name="Google Shape;651;p94"/>
          <p:cNvPicPr preferRelativeResize="0"/>
          <p:nvPr/>
        </p:nvPicPr>
        <p:blipFill rotWithShape="1">
          <a:blip r:embed="rId4">
            <a:alphaModFix/>
          </a:blip>
          <a:srcRect b="0" l="0" r="8012" t="6890"/>
          <a:stretch/>
        </p:blipFill>
        <p:spPr>
          <a:xfrm>
            <a:off x="1699200" y="529886"/>
            <a:ext cx="3000265" cy="2248393"/>
          </a:xfrm>
          <a:prstGeom prst="rect">
            <a:avLst/>
          </a:prstGeom>
          <a:noFill/>
          <a:ln>
            <a:noFill/>
          </a:ln>
        </p:spPr>
      </p:pic>
      <p:pic>
        <p:nvPicPr>
          <p:cNvPr id="652" name="Google Shape;652;p94"/>
          <p:cNvPicPr preferRelativeResize="0"/>
          <p:nvPr/>
        </p:nvPicPr>
        <p:blipFill rotWithShape="1">
          <a:blip r:embed="rId5">
            <a:alphaModFix/>
          </a:blip>
          <a:srcRect b="0" l="1280" r="6604" t="0"/>
          <a:stretch/>
        </p:blipFill>
        <p:spPr>
          <a:xfrm>
            <a:off x="4715825" y="2571750"/>
            <a:ext cx="3140500" cy="2498149"/>
          </a:xfrm>
          <a:prstGeom prst="rect">
            <a:avLst/>
          </a:prstGeom>
          <a:noFill/>
          <a:ln>
            <a:noFill/>
          </a:ln>
        </p:spPr>
      </p:pic>
      <p:pic>
        <p:nvPicPr>
          <p:cNvPr id="653" name="Google Shape;653;p94"/>
          <p:cNvPicPr preferRelativeResize="0"/>
          <p:nvPr/>
        </p:nvPicPr>
        <p:blipFill rotWithShape="1">
          <a:blip r:embed="rId6">
            <a:alphaModFix/>
          </a:blip>
          <a:srcRect b="3670" l="0" r="5132" t="-3669"/>
          <a:stretch/>
        </p:blipFill>
        <p:spPr>
          <a:xfrm>
            <a:off x="1699209" y="2496610"/>
            <a:ext cx="3063860" cy="246362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659" name="Google Shape;659;p95"/>
          <p:cNvSpPr txBox="1"/>
          <p:nvPr>
            <p:ph idx="1" type="body"/>
          </p:nvPr>
        </p:nvSpPr>
        <p:spPr>
          <a:xfrm>
            <a:off x="311700" y="243835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100">
              <a:solidFill>
                <a:schemeClr val="dk1"/>
              </a:solidFill>
              <a:highlight>
                <a:srgbClr val="E4E8EE"/>
              </a:highlight>
              <a:latin typeface="Arial"/>
              <a:ea typeface="Arial"/>
              <a:cs typeface="Arial"/>
              <a:sym typeface="Arial"/>
            </a:endParaRPr>
          </a:p>
          <a:p>
            <a:pPr indent="0" lvl="0" marL="0" marR="0" rtl="0" algn="l">
              <a:lnSpc>
                <a:spcPct val="100000"/>
              </a:lnSpc>
              <a:spcBef>
                <a:spcPts val="0"/>
              </a:spcBef>
              <a:spcAft>
                <a:spcPts val="0"/>
              </a:spcAft>
              <a:buNone/>
            </a:pPr>
            <a:r>
              <a:t/>
            </a:r>
            <a:endParaRPr sz="16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lang="en" sz="1600">
                <a:solidFill>
                  <a:schemeClr val="dk1"/>
                </a:solidFill>
                <a:latin typeface="Arial"/>
                <a:ea typeface="Arial"/>
                <a:cs typeface="Arial"/>
                <a:sym typeface="Arial"/>
              </a:rPr>
              <a:t>Where τ is the minority carrier lifetime, I is the forward bias current, K is the boltzmann constant and T is the temperature. Putting the I and τ values for 100K frequency, 4Vpp and taking T as 300K, we get Cdiff as 1.7μF</a:t>
            </a:r>
            <a:endParaRPr sz="1600">
              <a:solidFill>
                <a:schemeClr val="dk1"/>
              </a:solidFill>
              <a:highlight>
                <a:srgbClr val="E4E8EE"/>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0"/>
              </a:spcBef>
              <a:spcAft>
                <a:spcPts val="1600"/>
              </a:spcAft>
              <a:buNone/>
            </a:pPr>
            <a:r>
              <a:t/>
            </a:r>
            <a:endParaRPr/>
          </a:p>
        </p:txBody>
      </p:sp>
      <p:pic>
        <p:nvPicPr>
          <p:cNvPr id="660" name="Google Shape;660;p95"/>
          <p:cNvPicPr preferRelativeResize="0"/>
          <p:nvPr/>
        </p:nvPicPr>
        <p:blipFill>
          <a:blip r:embed="rId3">
            <a:alphaModFix/>
          </a:blip>
          <a:stretch>
            <a:fillRect/>
          </a:stretch>
        </p:blipFill>
        <p:spPr>
          <a:xfrm>
            <a:off x="3465064" y="1671577"/>
            <a:ext cx="2213875" cy="7667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6"/>
          <p:cNvSpPr txBox="1"/>
          <p:nvPr>
            <p:ph type="title"/>
          </p:nvPr>
        </p:nvSpPr>
        <p:spPr>
          <a:xfrm>
            <a:off x="311700" y="237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Zener Diode CV Characteristic</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pic>
        <p:nvPicPr>
          <p:cNvPr id="666" name="Google Shape;666;p96"/>
          <p:cNvPicPr preferRelativeResize="0"/>
          <p:nvPr/>
        </p:nvPicPr>
        <p:blipFill>
          <a:blip r:embed="rId3">
            <a:alphaModFix/>
          </a:blip>
          <a:stretch>
            <a:fillRect/>
          </a:stretch>
        </p:blipFill>
        <p:spPr>
          <a:xfrm>
            <a:off x="311700" y="1086875"/>
            <a:ext cx="4449025" cy="3114325"/>
          </a:xfrm>
          <a:prstGeom prst="rect">
            <a:avLst/>
          </a:prstGeom>
          <a:noFill/>
          <a:ln>
            <a:noFill/>
          </a:ln>
        </p:spPr>
      </p:pic>
      <p:pic>
        <p:nvPicPr>
          <p:cNvPr id="667" name="Google Shape;667;p96"/>
          <p:cNvPicPr preferRelativeResize="0"/>
          <p:nvPr/>
        </p:nvPicPr>
        <p:blipFill>
          <a:blip r:embed="rId4">
            <a:alphaModFix/>
          </a:blip>
          <a:stretch>
            <a:fillRect/>
          </a:stretch>
        </p:blipFill>
        <p:spPr>
          <a:xfrm>
            <a:off x="4572000" y="1086875"/>
            <a:ext cx="4449045" cy="3114325"/>
          </a:xfrm>
          <a:prstGeom prst="rect">
            <a:avLst/>
          </a:prstGeom>
          <a:noFill/>
          <a:ln>
            <a:noFill/>
          </a:ln>
        </p:spPr>
      </p:pic>
      <p:pic>
        <p:nvPicPr>
          <p:cNvPr id="668" name="Google Shape;668;p96"/>
          <p:cNvPicPr preferRelativeResize="0"/>
          <p:nvPr/>
        </p:nvPicPr>
        <p:blipFill>
          <a:blip r:embed="rId5">
            <a:alphaModFix/>
          </a:blip>
          <a:stretch>
            <a:fillRect/>
          </a:stretch>
        </p:blipFill>
        <p:spPr>
          <a:xfrm>
            <a:off x="5927650" y="4201203"/>
            <a:ext cx="2292750" cy="7280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7"/>
          <p:cNvSpPr txBox="1"/>
          <p:nvPr>
            <p:ph type="title"/>
          </p:nvPr>
        </p:nvSpPr>
        <p:spPr>
          <a:xfrm>
            <a:off x="311700" y="1467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Solar Cell CV Characteristics</a:t>
            </a:r>
            <a:endParaRPr/>
          </a:p>
        </p:txBody>
      </p:sp>
      <p:pic>
        <p:nvPicPr>
          <p:cNvPr id="674" name="Google Shape;674;p97"/>
          <p:cNvPicPr preferRelativeResize="0"/>
          <p:nvPr/>
        </p:nvPicPr>
        <p:blipFill>
          <a:blip r:embed="rId3">
            <a:alphaModFix/>
          </a:blip>
          <a:stretch>
            <a:fillRect/>
          </a:stretch>
        </p:blipFill>
        <p:spPr>
          <a:xfrm>
            <a:off x="418900" y="692725"/>
            <a:ext cx="3821450" cy="2384725"/>
          </a:xfrm>
          <a:prstGeom prst="rect">
            <a:avLst/>
          </a:prstGeom>
          <a:noFill/>
          <a:ln>
            <a:noFill/>
          </a:ln>
        </p:spPr>
      </p:pic>
      <p:pic>
        <p:nvPicPr>
          <p:cNvPr id="675" name="Google Shape;675;p97"/>
          <p:cNvPicPr preferRelativeResize="0"/>
          <p:nvPr/>
        </p:nvPicPr>
        <p:blipFill rotWithShape="1">
          <a:blip r:embed="rId4">
            <a:alphaModFix/>
          </a:blip>
          <a:srcRect b="2409" l="5327" r="4076" t="-2410"/>
          <a:stretch/>
        </p:blipFill>
        <p:spPr>
          <a:xfrm>
            <a:off x="4929175" y="692725"/>
            <a:ext cx="3628025" cy="2348826"/>
          </a:xfrm>
          <a:prstGeom prst="rect">
            <a:avLst/>
          </a:prstGeom>
          <a:noFill/>
          <a:ln>
            <a:noFill/>
          </a:ln>
        </p:spPr>
      </p:pic>
      <p:pic>
        <p:nvPicPr>
          <p:cNvPr id="676" name="Google Shape;676;p97"/>
          <p:cNvPicPr preferRelativeResize="0"/>
          <p:nvPr/>
        </p:nvPicPr>
        <p:blipFill rotWithShape="1">
          <a:blip r:embed="rId5">
            <a:alphaModFix/>
          </a:blip>
          <a:srcRect b="2231" l="6012" r="6475" t="5949"/>
          <a:stretch/>
        </p:blipFill>
        <p:spPr>
          <a:xfrm>
            <a:off x="2844600" y="3050675"/>
            <a:ext cx="3401075" cy="21403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98"/>
          <p:cNvSpPr txBox="1"/>
          <p:nvPr>
            <p:ph type="title"/>
          </p:nvPr>
        </p:nvSpPr>
        <p:spPr>
          <a:xfrm>
            <a:off x="311700" y="131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Responsivity of Solar Cell</a:t>
            </a:r>
            <a:endParaRPr/>
          </a:p>
        </p:txBody>
      </p:sp>
      <p:pic>
        <p:nvPicPr>
          <p:cNvPr id="682" name="Google Shape;682;p98"/>
          <p:cNvPicPr preferRelativeResize="0"/>
          <p:nvPr/>
        </p:nvPicPr>
        <p:blipFill>
          <a:blip r:embed="rId3">
            <a:alphaModFix/>
          </a:blip>
          <a:stretch>
            <a:fillRect/>
          </a:stretch>
        </p:blipFill>
        <p:spPr>
          <a:xfrm>
            <a:off x="59798" y="1017725"/>
            <a:ext cx="4263377" cy="3289474"/>
          </a:xfrm>
          <a:prstGeom prst="rect">
            <a:avLst/>
          </a:prstGeom>
          <a:noFill/>
          <a:ln>
            <a:noFill/>
          </a:ln>
        </p:spPr>
      </p:pic>
      <p:sp>
        <p:nvSpPr>
          <p:cNvPr id="683" name="Google Shape;683;p98"/>
          <p:cNvSpPr txBox="1"/>
          <p:nvPr/>
        </p:nvSpPr>
        <p:spPr>
          <a:xfrm>
            <a:off x="2447100" y="4396525"/>
            <a:ext cx="50139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There is a significance drop after hc/Eg because the photons </a:t>
            </a:r>
            <a:r>
              <a:rPr lang="en"/>
              <a:t>don't</a:t>
            </a:r>
            <a:r>
              <a:rPr lang="en"/>
              <a:t> have energy to excite the e- from VB to CB.</a:t>
            </a:r>
            <a:br>
              <a:rPr lang="en"/>
            </a:br>
            <a:r>
              <a:rPr lang="en"/>
              <a:t>For Si, hc/Eg=1.11um for Eg=1.12eV.</a:t>
            </a:r>
            <a:endParaRPr/>
          </a:p>
        </p:txBody>
      </p:sp>
      <p:pic>
        <p:nvPicPr>
          <p:cNvPr id="684" name="Google Shape;684;p98"/>
          <p:cNvPicPr preferRelativeResize="0"/>
          <p:nvPr/>
        </p:nvPicPr>
        <p:blipFill rotWithShape="1">
          <a:blip r:embed="rId4">
            <a:alphaModFix/>
          </a:blip>
          <a:srcRect b="0" l="0" r="7261" t="0"/>
          <a:stretch/>
        </p:blipFill>
        <p:spPr>
          <a:xfrm>
            <a:off x="4267024" y="788425"/>
            <a:ext cx="4725125" cy="35666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 - Add in respective slides</a:t>
            </a:r>
            <a:endParaRPr/>
          </a:p>
        </p:txBody>
      </p:sp>
      <p:sp>
        <p:nvSpPr>
          <p:cNvPr id="690" name="Google Shape;690;p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3: </a:t>
            </a:r>
            <a:r>
              <a:rPr lang="en"/>
              <a:t>Thin Film Thickness Characterization</a:t>
            </a:r>
            <a:endParaRPr/>
          </a:p>
          <a:p>
            <a:pPr indent="0" lvl="0" marL="0" rtl="0" algn="l">
              <a:spcBef>
                <a:spcPts val="0"/>
              </a:spcBef>
              <a:spcAft>
                <a:spcPts val="0"/>
              </a:spcAft>
              <a:buNone/>
            </a:pPr>
            <a:r>
              <a:t/>
            </a:r>
            <a:endParaRPr/>
          </a:p>
        </p:txBody>
      </p:sp>
      <p:sp>
        <p:nvSpPr>
          <p:cNvPr id="702" name="Google Shape;702;p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Tasks:</a:t>
            </a:r>
            <a:endParaRPr/>
          </a:p>
          <a:p>
            <a:pPr indent="-342900" lvl="0" marL="457200" rtl="0" algn="l">
              <a:spcBef>
                <a:spcPts val="1600"/>
              </a:spcBef>
              <a:spcAft>
                <a:spcPts val="0"/>
              </a:spcAft>
              <a:buSzPts val="1800"/>
              <a:buAutoNum type="arabicPeriod"/>
            </a:pPr>
            <a:r>
              <a:rPr lang="en"/>
              <a:t>Perform spectroscopic reflection measurement on SiO</a:t>
            </a:r>
            <a:r>
              <a:rPr baseline="-25000" lang="en"/>
              <a:t>2</a:t>
            </a:r>
            <a:r>
              <a:rPr lang="en"/>
              <a:t> on Si film provided to you and determine the thickness of SiO</a:t>
            </a:r>
            <a:r>
              <a:rPr baseline="-25000" lang="en"/>
              <a:t>2</a:t>
            </a:r>
            <a:r>
              <a:rPr lang="en"/>
              <a:t> film.</a:t>
            </a:r>
            <a:endParaRPr/>
          </a:p>
          <a:p>
            <a:pPr indent="0" lvl="0" marL="0" rtl="0" algn="l">
              <a:spcBef>
                <a:spcPts val="1600"/>
              </a:spcBef>
              <a:spcAft>
                <a:spcPts val="0"/>
              </a:spcAft>
              <a:buNone/>
            </a:pPr>
            <a:r>
              <a:rPr lang="en"/>
              <a:t>Tools Used:</a:t>
            </a:r>
            <a:endParaRPr/>
          </a:p>
          <a:p>
            <a:pPr indent="-342900" lvl="0" marL="457200" rtl="0" algn="l">
              <a:lnSpc>
                <a:spcPct val="100000"/>
              </a:lnSpc>
              <a:spcBef>
                <a:spcPts val="1600"/>
              </a:spcBef>
              <a:spcAft>
                <a:spcPts val="0"/>
              </a:spcAft>
              <a:buClr>
                <a:schemeClr val="dk1"/>
              </a:buClr>
              <a:buSzPts val="1800"/>
              <a:buAutoNum type="arabicPeriod"/>
            </a:pPr>
            <a:r>
              <a:rPr lang="en"/>
              <a:t>S</a:t>
            </a:r>
            <a:r>
              <a:rPr lang="en"/>
              <a:t>pectrophotometer</a:t>
            </a:r>
            <a:endParaRPr/>
          </a:p>
          <a:p>
            <a:pPr indent="-342900" lvl="0" marL="457200" rtl="0" algn="l">
              <a:spcBef>
                <a:spcPts val="0"/>
              </a:spcBef>
              <a:spcAft>
                <a:spcPts val="0"/>
              </a:spcAft>
              <a:buClr>
                <a:schemeClr val="dk1"/>
              </a:buClr>
              <a:buSzPts val="1800"/>
              <a:buAutoNum type="arabicPeriod"/>
            </a:pPr>
            <a:r>
              <a:rPr lang="en">
                <a:solidFill>
                  <a:schemeClr val="dk1"/>
                </a:solidFill>
              </a:rPr>
              <a:t>Nanohub</a:t>
            </a:r>
            <a:endParaRPr>
              <a:solidFill>
                <a:schemeClr val="dk1"/>
              </a:solidFill>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|ψ|</a:t>
            </a:r>
            <a:r>
              <a:rPr baseline="30000" lang="en"/>
              <a:t>2</a:t>
            </a:r>
            <a:r>
              <a:rPr lang="en"/>
              <a:t> Plot for a particle in Infinite Well</a:t>
            </a:r>
            <a:endParaRPr/>
          </a:p>
        </p:txBody>
      </p:sp>
      <p:sp>
        <p:nvSpPr>
          <p:cNvPr id="116" name="Google Shape;116;p21"/>
          <p:cNvSpPr txBox="1"/>
          <p:nvPr>
            <p:ph idx="1" type="body"/>
          </p:nvPr>
        </p:nvSpPr>
        <p:spPr>
          <a:xfrm>
            <a:off x="311700" y="1152475"/>
            <a:ext cx="3973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This is the plot of |ψ(x)|</a:t>
            </a:r>
            <a:r>
              <a:rPr baseline="30000" lang="en">
                <a:solidFill>
                  <a:srgbClr val="000000"/>
                </a:solidFill>
              </a:rPr>
              <a:t>2</a:t>
            </a:r>
            <a:r>
              <a:rPr lang="en">
                <a:solidFill>
                  <a:srgbClr val="000000"/>
                </a:solidFill>
              </a:rPr>
              <a:t>. It gives the probability of finding the particle at a particular point.</a:t>
            </a:r>
            <a:br>
              <a:rPr lang="en">
                <a:solidFill>
                  <a:srgbClr val="000000"/>
                </a:solidFill>
              </a:rPr>
            </a:br>
            <a:br>
              <a:rPr lang="en">
                <a:solidFill>
                  <a:srgbClr val="000000"/>
                </a:solidFill>
              </a:rPr>
            </a:br>
            <a:r>
              <a:rPr lang="en">
                <a:solidFill>
                  <a:srgbClr val="000000"/>
                </a:solidFill>
              </a:rPr>
              <a:t>The area of |</a:t>
            </a:r>
            <a:r>
              <a:rPr lang="en">
                <a:solidFill>
                  <a:schemeClr val="dk1"/>
                </a:solidFill>
              </a:rPr>
              <a:t>ψ(x)|</a:t>
            </a:r>
            <a:r>
              <a:rPr baseline="30000" lang="en">
                <a:solidFill>
                  <a:schemeClr val="dk1"/>
                </a:solidFill>
              </a:rPr>
              <a:t>2</a:t>
            </a:r>
            <a:r>
              <a:rPr lang="en">
                <a:solidFill>
                  <a:srgbClr val="000000"/>
                </a:solidFill>
              </a:rPr>
              <a:t> for any energy level is 0.9869, that is, the total probability of finding an electron is 1.</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117" name="Google Shape;117;p21"/>
          <p:cNvPicPr preferRelativeResize="0"/>
          <p:nvPr/>
        </p:nvPicPr>
        <p:blipFill>
          <a:blip r:embed="rId3">
            <a:alphaModFix/>
          </a:blip>
          <a:stretch>
            <a:fillRect/>
          </a:stretch>
        </p:blipFill>
        <p:spPr>
          <a:xfrm>
            <a:off x="4376575" y="930600"/>
            <a:ext cx="4653525" cy="411656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Procedure</a:t>
            </a:r>
            <a:endParaRPr sz="3200"/>
          </a:p>
        </p:txBody>
      </p:sp>
      <p:sp>
        <p:nvSpPr>
          <p:cNvPr id="708" name="Google Shape;708;p1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Clr>
                <a:schemeClr val="dk1"/>
              </a:buClr>
              <a:buSzPts val="2000"/>
              <a:buChar char="●"/>
            </a:pPr>
            <a:r>
              <a:rPr lang="en" sz="2000">
                <a:solidFill>
                  <a:schemeClr val="dk1"/>
                </a:solidFill>
              </a:rPr>
              <a:t>The sample of unknown thickness is placed in the spectrophotometer and reflectances values are </a:t>
            </a:r>
            <a:r>
              <a:rPr lang="en" sz="2000">
                <a:solidFill>
                  <a:schemeClr val="dk1"/>
                </a:solidFill>
              </a:rPr>
              <a:t>measured </a:t>
            </a:r>
            <a:r>
              <a:rPr lang="en" sz="2000">
                <a:solidFill>
                  <a:schemeClr val="dk1"/>
                </a:solidFill>
              </a:rPr>
              <a:t>by varying the wavelengths at a constant angle.</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 sz="2000">
                <a:solidFill>
                  <a:schemeClr val="dk1"/>
                </a:solidFill>
              </a:rPr>
              <a:t>We can also obtain the thickness by changing the incident angles and keeping wavelength constant.</a:t>
            </a:r>
            <a:endParaRPr sz="1350">
              <a:solidFill>
                <a:schemeClr val="dk1"/>
              </a:solidFill>
              <a:highlight>
                <a:srgbClr val="E4E8EE"/>
              </a:highlight>
              <a:latin typeface="Arial"/>
              <a:ea typeface="Arial"/>
              <a:cs typeface="Arial"/>
              <a:sym typeface="Arial"/>
            </a:endParaRPr>
          </a:p>
          <a:p>
            <a:pPr indent="-355600" lvl="0" marL="457200" rtl="0" algn="l">
              <a:lnSpc>
                <a:spcPct val="100000"/>
              </a:lnSpc>
              <a:spcBef>
                <a:spcPts val="0"/>
              </a:spcBef>
              <a:spcAft>
                <a:spcPts val="0"/>
              </a:spcAft>
              <a:buClr>
                <a:schemeClr val="dk1"/>
              </a:buClr>
              <a:buSzPts val="2000"/>
              <a:buChar char="●"/>
            </a:pPr>
            <a:r>
              <a:rPr lang="en" sz="2000">
                <a:solidFill>
                  <a:schemeClr val="dk1"/>
                </a:solidFill>
              </a:rPr>
              <a:t>Curve fitting is used to get the thickness values.</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 sz="2000">
                <a:solidFill>
                  <a:schemeClr val="dk1"/>
                </a:solidFill>
              </a:rPr>
              <a:t>Thickness i</a:t>
            </a:r>
            <a:r>
              <a:rPr lang="en" sz="2000">
                <a:solidFill>
                  <a:schemeClr val="dk1"/>
                </a:solidFill>
              </a:rPr>
              <a:t>s also directly related to the refractive index and wavenumber.</a:t>
            </a:r>
            <a:endParaRPr sz="2000">
              <a:solidFill>
                <a:schemeClr val="dk1"/>
              </a:solidFill>
            </a:endParaRPr>
          </a:p>
          <a:p>
            <a:pPr indent="0" lvl="0" marL="0" rtl="0" algn="l">
              <a:spcBef>
                <a:spcPts val="0"/>
              </a:spcBef>
              <a:spcAft>
                <a:spcPts val="1600"/>
              </a:spcAft>
              <a:buNone/>
            </a:pPr>
            <a:r>
              <a:t/>
            </a:r>
            <a:endParaRPr sz="2000">
              <a:latin typeface="Arial"/>
              <a:ea typeface="Arial"/>
              <a:cs typeface="Arial"/>
              <a:sym typeface="Arial"/>
            </a:endParaRPr>
          </a:p>
        </p:txBody>
      </p:sp>
      <p:pic>
        <p:nvPicPr>
          <p:cNvPr id="709" name="Google Shape;709;p102"/>
          <p:cNvPicPr preferRelativeResize="0"/>
          <p:nvPr/>
        </p:nvPicPr>
        <p:blipFill>
          <a:blip r:embed="rId3">
            <a:alphaModFix/>
          </a:blip>
          <a:stretch>
            <a:fillRect/>
          </a:stretch>
        </p:blipFill>
        <p:spPr>
          <a:xfrm>
            <a:off x="1737675" y="3683525"/>
            <a:ext cx="5314950" cy="1123950"/>
          </a:xfrm>
          <a:prstGeom prst="rect">
            <a:avLst/>
          </a:prstGeom>
          <a:noFill/>
          <a:ln>
            <a:noFill/>
          </a:ln>
        </p:spPr>
      </p:pic>
      <p:sp>
        <p:nvSpPr>
          <p:cNvPr id="710" name="Google Shape;710;p102"/>
          <p:cNvSpPr txBox="1"/>
          <p:nvPr/>
        </p:nvSpPr>
        <p:spPr>
          <a:xfrm>
            <a:off x="903175" y="4668950"/>
            <a:ext cx="66744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Substrate thickness - 500um</a:t>
            </a:r>
            <a:endParaRPr>
              <a:latin typeface="Times New Roman"/>
              <a:ea typeface="Times New Roman"/>
              <a:cs typeface="Times New Roman"/>
              <a:sym typeface="Times New Roman"/>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p103"/>
          <p:cNvPicPr preferRelativeResize="0"/>
          <p:nvPr/>
        </p:nvPicPr>
        <p:blipFill>
          <a:blip r:embed="rId3">
            <a:alphaModFix/>
          </a:blip>
          <a:stretch>
            <a:fillRect/>
          </a:stretch>
        </p:blipFill>
        <p:spPr>
          <a:xfrm>
            <a:off x="493075" y="1836625"/>
            <a:ext cx="3714750" cy="2609850"/>
          </a:xfrm>
          <a:prstGeom prst="rect">
            <a:avLst/>
          </a:prstGeom>
          <a:noFill/>
          <a:ln>
            <a:noFill/>
          </a:ln>
        </p:spPr>
      </p:pic>
      <p:pic>
        <p:nvPicPr>
          <p:cNvPr id="716" name="Google Shape;716;p103"/>
          <p:cNvPicPr preferRelativeResize="0"/>
          <p:nvPr/>
        </p:nvPicPr>
        <p:blipFill>
          <a:blip r:embed="rId4">
            <a:alphaModFix/>
          </a:blip>
          <a:stretch>
            <a:fillRect/>
          </a:stretch>
        </p:blipFill>
        <p:spPr>
          <a:xfrm>
            <a:off x="4756575" y="1836625"/>
            <a:ext cx="3810000" cy="2609850"/>
          </a:xfrm>
          <a:prstGeom prst="rect">
            <a:avLst/>
          </a:prstGeom>
          <a:noFill/>
          <a:ln>
            <a:noFill/>
          </a:ln>
        </p:spPr>
      </p:pic>
      <p:sp>
        <p:nvSpPr>
          <p:cNvPr id="717" name="Google Shape;717;p103"/>
          <p:cNvSpPr txBox="1"/>
          <p:nvPr/>
        </p:nvSpPr>
        <p:spPr>
          <a:xfrm>
            <a:off x="816375" y="901000"/>
            <a:ext cx="36951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Reflectance vs. wavelength at </a:t>
            </a:r>
            <a:r>
              <a:rPr b="1" lang="en" u="sng">
                <a:solidFill>
                  <a:schemeClr val="dk1"/>
                </a:solidFill>
              </a:rPr>
              <a:t>45 degree</a:t>
            </a:r>
            <a:r>
              <a:rPr lang="en">
                <a:solidFill>
                  <a:schemeClr val="dk1"/>
                </a:solidFill>
              </a:rPr>
              <a:t> incident angle.</a:t>
            </a:r>
            <a:endParaRPr/>
          </a:p>
        </p:txBody>
      </p:sp>
      <p:sp>
        <p:nvSpPr>
          <p:cNvPr id="718" name="Google Shape;718;p103"/>
          <p:cNvSpPr txBox="1"/>
          <p:nvPr/>
        </p:nvSpPr>
        <p:spPr>
          <a:xfrm>
            <a:off x="5214950" y="901000"/>
            <a:ext cx="36951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Reflectance vs. wavelength at </a:t>
            </a:r>
            <a:r>
              <a:rPr b="1" lang="en" u="sng">
                <a:solidFill>
                  <a:schemeClr val="dk1"/>
                </a:solidFill>
              </a:rPr>
              <a:t>30 degree</a:t>
            </a:r>
            <a:r>
              <a:rPr lang="en">
                <a:solidFill>
                  <a:schemeClr val="dk1"/>
                </a:solidFill>
              </a:rPr>
              <a:t> incident angle.</a:t>
            </a:r>
            <a:endParaRPr/>
          </a:p>
        </p:txBody>
      </p:sp>
      <p:sp>
        <p:nvSpPr>
          <p:cNvPr id="719" name="Google Shape;719;p103"/>
          <p:cNvSpPr txBox="1"/>
          <p:nvPr/>
        </p:nvSpPr>
        <p:spPr>
          <a:xfrm>
            <a:off x="464425" y="220600"/>
            <a:ext cx="80694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Sample 1</a:t>
            </a:r>
            <a:endParaRPr b="1" sz="2000"/>
          </a:p>
        </p:txBody>
      </p:sp>
      <p:sp>
        <p:nvSpPr>
          <p:cNvPr id="720" name="Google Shape;720;p103"/>
          <p:cNvSpPr txBox="1"/>
          <p:nvPr/>
        </p:nvSpPr>
        <p:spPr>
          <a:xfrm>
            <a:off x="3582925" y="4637725"/>
            <a:ext cx="1832400" cy="3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Wavelength in nm</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pic>
        <p:nvPicPr>
          <p:cNvPr id="725" name="Google Shape;725;p104"/>
          <p:cNvPicPr preferRelativeResize="0"/>
          <p:nvPr/>
        </p:nvPicPr>
        <p:blipFill>
          <a:blip r:embed="rId3">
            <a:alphaModFix/>
          </a:blip>
          <a:stretch>
            <a:fillRect/>
          </a:stretch>
        </p:blipFill>
        <p:spPr>
          <a:xfrm>
            <a:off x="66300" y="1170738"/>
            <a:ext cx="4505700" cy="2877600"/>
          </a:xfrm>
          <a:prstGeom prst="rect">
            <a:avLst/>
          </a:prstGeom>
          <a:noFill/>
          <a:ln>
            <a:noFill/>
          </a:ln>
        </p:spPr>
      </p:pic>
      <p:sp>
        <p:nvSpPr>
          <p:cNvPr id="726" name="Google Shape;726;p104"/>
          <p:cNvSpPr txBox="1"/>
          <p:nvPr/>
        </p:nvSpPr>
        <p:spPr>
          <a:xfrm>
            <a:off x="2560000" y="485450"/>
            <a:ext cx="3634200" cy="4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Mean Square Error at different thickness</a:t>
            </a:r>
            <a:endParaRPr b="1"/>
          </a:p>
        </p:txBody>
      </p:sp>
      <p:sp>
        <p:nvSpPr>
          <p:cNvPr id="727" name="Google Shape;727;p104"/>
          <p:cNvSpPr txBox="1"/>
          <p:nvPr/>
        </p:nvSpPr>
        <p:spPr>
          <a:xfrm>
            <a:off x="2405250" y="4325050"/>
            <a:ext cx="4333500" cy="58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MSE is the </a:t>
            </a:r>
            <a:r>
              <a:rPr lang="en" u="sng"/>
              <a:t>least at 90nm</a:t>
            </a:r>
            <a:r>
              <a:rPr lang="en"/>
              <a:t> in both the cases</a:t>
            </a:r>
            <a:r>
              <a:rPr lang="en"/>
              <a:t>. </a:t>
            </a:r>
            <a:endParaRPr/>
          </a:p>
          <a:p>
            <a:pPr indent="0" lvl="0" marL="0" rtl="0" algn="ctr">
              <a:spcBef>
                <a:spcPts val="0"/>
              </a:spcBef>
              <a:spcAft>
                <a:spcPts val="0"/>
              </a:spcAft>
              <a:buNone/>
            </a:pPr>
            <a:r>
              <a:rPr lang="en"/>
              <a:t>Hence, the thickness is </a:t>
            </a:r>
            <a:r>
              <a:rPr i="1" lang="en">
                <a:solidFill>
                  <a:srgbClr val="9900FF"/>
                </a:solidFill>
              </a:rPr>
              <a:t>90nm</a:t>
            </a:r>
            <a:r>
              <a:rPr lang="en"/>
              <a:t>.</a:t>
            </a:r>
            <a:endParaRPr/>
          </a:p>
        </p:txBody>
      </p:sp>
      <p:pic>
        <p:nvPicPr>
          <p:cNvPr id="728" name="Google Shape;728;p104"/>
          <p:cNvPicPr preferRelativeResize="0"/>
          <p:nvPr/>
        </p:nvPicPr>
        <p:blipFill>
          <a:blip r:embed="rId4">
            <a:alphaModFix/>
          </a:blip>
          <a:stretch>
            <a:fillRect/>
          </a:stretch>
        </p:blipFill>
        <p:spPr>
          <a:xfrm>
            <a:off x="4339477" y="1170750"/>
            <a:ext cx="4609150" cy="2992450"/>
          </a:xfrm>
          <a:prstGeom prst="rect">
            <a:avLst/>
          </a:prstGeom>
          <a:noFill/>
          <a:ln>
            <a:noFill/>
          </a:ln>
        </p:spPr>
      </p:pic>
      <p:sp>
        <p:nvSpPr>
          <p:cNvPr id="729" name="Google Shape;729;p104"/>
          <p:cNvSpPr txBox="1"/>
          <p:nvPr/>
        </p:nvSpPr>
        <p:spPr>
          <a:xfrm>
            <a:off x="5785675" y="4048350"/>
            <a:ext cx="36951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u="sng">
                <a:solidFill>
                  <a:schemeClr val="dk1"/>
                </a:solidFill>
              </a:rPr>
              <a:t>30 degree</a:t>
            </a:r>
            <a:r>
              <a:rPr lang="en">
                <a:solidFill>
                  <a:schemeClr val="dk1"/>
                </a:solidFill>
              </a:rPr>
              <a:t> incident angle.</a:t>
            </a:r>
            <a:endParaRPr/>
          </a:p>
        </p:txBody>
      </p:sp>
      <p:sp>
        <p:nvSpPr>
          <p:cNvPr id="730" name="Google Shape;730;p104"/>
          <p:cNvSpPr txBox="1"/>
          <p:nvPr/>
        </p:nvSpPr>
        <p:spPr>
          <a:xfrm>
            <a:off x="1333225" y="3956525"/>
            <a:ext cx="36951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u="sng">
                <a:solidFill>
                  <a:schemeClr val="dk1"/>
                </a:solidFill>
              </a:rPr>
              <a:t>45</a:t>
            </a:r>
            <a:r>
              <a:rPr b="1" lang="en" u="sng">
                <a:solidFill>
                  <a:schemeClr val="dk1"/>
                </a:solidFill>
              </a:rPr>
              <a:t> degree</a:t>
            </a:r>
            <a:r>
              <a:rPr lang="en">
                <a:solidFill>
                  <a:schemeClr val="dk1"/>
                </a:solidFill>
              </a:rPr>
              <a:t> incident angle.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05"/>
          <p:cNvSpPr txBox="1"/>
          <p:nvPr/>
        </p:nvSpPr>
        <p:spPr>
          <a:xfrm>
            <a:off x="816375" y="901000"/>
            <a:ext cx="36951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Reflectance vs. wavelength at </a:t>
            </a:r>
            <a:r>
              <a:rPr b="1" lang="en" u="sng">
                <a:solidFill>
                  <a:schemeClr val="dk1"/>
                </a:solidFill>
              </a:rPr>
              <a:t>45 degree</a:t>
            </a:r>
            <a:r>
              <a:rPr lang="en">
                <a:solidFill>
                  <a:schemeClr val="dk1"/>
                </a:solidFill>
              </a:rPr>
              <a:t> incident angle.</a:t>
            </a:r>
            <a:endParaRPr/>
          </a:p>
        </p:txBody>
      </p:sp>
      <p:pic>
        <p:nvPicPr>
          <p:cNvPr id="736" name="Google Shape;736;p105"/>
          <p:cNvPicPr preferRelativeResize="0"/>
          <p:nvPr/>
        </p:nvPicPr>
        <p:blipFill>
          <a:blip r:embed="rId3">
            <a:alphaModFix/>
          </a:blip>
          <a:stretch>
            <a:fillRect/>
          </a:stretch>
        </p:blipFill>
        <p:spPr>
          <a:xfrm>
            <a:off x="4872850" y="1684000"/>
            <a:ext cx="3714750" cy="2609850"/>
          </a:xfrm>
          <a:prstGeom prst="rect">
            <a:avLst/>
          </a:prstGeom>
          <a:noFill/>
          <a:ln>
            <a:noFill/>
          </a:ln>
        </p:spPr>
      </p:pic>
      <p:pic>
        <p:nvPicPr>
          <p:cNvPr id="737" name="Google Shape;737;p105"/>
          <p:cNvPicPr preferRelativeResize="0"/>
          <p:nvPr/>
        </p:nvPicPr>
        <p:blipFill>
          <a:blip r:embed="rId4">
            <a:alphaModFix/>
          </a:blip>
          <a:stretch>
            <a:fillRect/>
          </a:stretch>
        </p:blipFill>
        <p:spPr>
          <a:xfrm>
            <a:off x="446625" y="1684000"/>
            <a:ext cx="3714750" cy="2609850"/>
          </a:xfrm>
          <a:prstGeom prst="rect">
            <a:avLst/>
          </a:prstGeom>
          <a:noFill/>
          <a:ln>
            <a:noFill/>
          </a:ln>
        </p:spPr>
      </p:pic>
      <p:sp>
        <p:nvSpPr>
          <p:cNvPr id="738" name="Google Shape;738;p105"/>
          <p:cNvSpPr txBox="1"/>
          <p:nvPr/>
        </p:nvSpPr>
        <p:spPr>
          <a:xfrm>
            <a:off x="5214950" y="901000"/>
            <a:ext cx="36951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Reflectance vs. wavelength at </a:t>
            </a:r>
            <a:r>
              <a:rPr b="1" lang="en" u="sng">
                <a:solidFill>
                  <a:schemeClr val="dk1"/>
                </a:solidFill>
              </a:rPr>
              <a:t>30 degree </a:t>
            </a:r>
            <a:r>
              <a:rPr lang="en">
                <a:solidFill>
                  <a:schemeClr val="dk1"/>
                </a:solidFill>
              </a:rPr>
              <a:t>incident angle.</a:t>
            </a:r>
            <a:endParaRPr/>
          </a:p>
        </p:txBody>
      </p:sp>
      <p:sp>
        <p:nvSpPr>
          <p:cNvPr id="739" name="Google Shape;739;p105"/>
          <p:cNvSpPr txBox="1"/>
          <p:nvPr/>
        </p:nvSpPr>
        <p:spPr>
          <a:xfrm>
            <a:off x="464425" y="220600"/>
            <a:ext cx="80694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Sample 2</a:t>
            </a:r>
            <a:endParaRPr b="1" sz="2000"/>
          </a:p>
        </p:txBody>
      </p:sp>
      <p:sp>
        <p:nvSpPr>
          <p:cNvPr id="740" name="Google Shape;740;p105"/>
          <p:cNvSpPr txBox="1"/>
          <p:nvPr/>
        </p:nvSpPr>
        <p:spPr>
          <a:xfrm>
            <a:off x="3582925" y="4561525"/>
            <a:ext cx="1832400" cy="3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Wavelength in nm</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pic>
        <p:nvPicPr>
          <p:cNvPr id="745" name="Google Shape;745;p106"/>
          <p:cNvPicPr preferRelativeResize="0"/>
          <p:nvPr/>
        </p:nvPicPr>
        <p:blipFill>
          <a:blip r:embed="rId3">
            <a:alphaModFix/>
          </a:blip>
          <a:stretch>
            <a:fillRect/>
          </a:stretch>
        </p:blipFill>
        <p:spPr>
          <a:xfrm>
            <a:off x="480750" y="1372213"/>
            <a:ext cx="4091250" cy="2674775"/>
          </a:xfrm>
          <a:prstGeom prst="rect">
            <a:avLst/>
          </a:prstGeom>
          <a:noFill/>
          <a:ln>
            <a:noFill/>
          </a:ln>
        </p:spPr>
      </p:pic>
      <p:pic>
        <p:nvPicPr>
          <p:cNvPr id="746" name="Google Shape;746;p106"/>
          <p:cNvPicPr preferRelativeResize="0"/>
          <p:nvPr/>
        </p:nvPicPr>
        <p:blipFill>
          <a:blip r:embed="rId4">
            <a:alphaModFix/>
          </a:blip>
          <a:stretch>
            <a:fillRect/>
          </a:stretch>
        </p:blipFill>
        <p:spPr>
          <a:xfrm>
            <a:off x="4511700" y="1372233"/>
            <a:ext cx="4091250" cy="2599792"/>
          </a:xfrm>
          <a:prstGeom prst="rect">
            <a:avLst/>
          </a:prstGeom>
          <a:noFill/>
          <a:ln>
            <a:noFill/>
          </a:ln>
        </p:spPr>
      </p:pic>
      <p:sp>
        <p:nvSpPr>
          <p:cNvPr id="747" name="Google Shape;747;p106"/>
          <p:cNvSpPr txBox="1"/>
          <p:nvPr/>
        </p:nvSpPr>
        <p:spPr>
          <a:xfrm>
            <a:off x="2228850" y="4227075"/>
            <a:ext cx="4686300" cy="58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MSE is the </a:t>
            </a:r>
            <a:r>
              <a:rPr lang="en" u="sng"/>
              <a:t>least at 890nm</a:t>
            </a:r>
            <a:r>
              <a:rPr lang="en"/>
              <a:t> in both cases</a:t>
            </a:r>
            <a:r>
              <a:rPr lang="en"/>
              <a:t>. </a:t>
            </a:r>
            <a:endParaRPr/>
          </a:p>
          <a:p>
            <a:pPr indent="0" lvl="0" marL="0" rtl="0" algn="ctr">
              <a:spcBef>
                <a:spcPts val="0"/>
              </a:spcBef>
              <a:spcAft>
                <a:spcPts val="0"/>
              </a:spcAft>
              <a:buNone/>
            </a:pPr>
            <a:r>
              <a:rPr lang="en"/>
              <a:t>Hence, the thickness is </a:t>
            </a:r>
            <a:r>
              <a:rPr i="1" lang="en">
                <a:solidFill>
                  <a:srgbClr val="FF0000"/>
                </a:solidFill>
              </a:rPr>
              <a:t>890nm</a:t>
            </a:r>
            <a:r>
              <a:rPr lang="en"/>
              <a:t>.</a:t>
            </a:r>
            <a:endParaRPr/>
          </a:p>
        </p:txBody>
      </p:sp>
      <p:sp>
        <p:nvSpPr>
          <p:cNvPr id="748" name="Google Shape;748;p106"/>
          <p:cNvSpPr txBox="1"/>
          <p:nvPr/>
        </p:nvSpPr>
        <p:spPr>
          <a:xfrm>
            <a:off x="2712400" y="410975"/>
            <a:ext cx="3634200" cy="4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Mean Square Error at different thickness</a:t>
            </a:r>
            <a:endParaRPr b="1"/>
          </a:p>
        </p:txBody>
      </p:sp>
      <p:sp>
        <p:nvSpPr>
          <p:cNvPr id="749" name="Google Shape;749;p106"/>
          <p:cNvSpPr txBox="1"/>
          <p:nvPr/>
        </p:nvSpPr>
        <p:spPr>
          <a:xfrm>
            <a:off x="1333225" y="3956525"/>
            <a:ext cx="36951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u="sng">
                <a:solidFill>
                  <a:schemeClr val="dk1"/>
                </a:solidFill>
              </a:rPr>
              <a:t>45 degree</a:t>
            </a:r>
            <a:r>
              <a:rPr lang="en">
                <a:solidFill>
                  <a:schemeClr val="dk1"/>
                </a:solidFill>
              </a:rPr>
              <a:t> incident angle.</a:t>
            </a:r>
            <a:endParaRPr/>
          </a:p>
        </p:txBody>
      </p:sp>
      <p:sp>
        <p:nvSpPr>
          <p:cNvPr id="750" name="Google Shape;750;p106"/>
          <p:cNvSpPr txBox="1"/>
          <p:nvPr/>
        </p:nvSpPr>
        <p:spPr>
          <a:xfrm>
            <a:off x="5327925" y="3894600"/>
            <a:ext cx="36951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u="sng">
                <a:solidFill>
                  <a:schemeClr val="dk1"/>
                </a:solidFill>
              </a:rPr>
              <a:t>30</a:t>
            </a:r>
            <a:r>
              <a:rPr b="1" lang="en" u="sng">
                <a:solidFill>
                  <a:schemeClr val="dk1"/>
                </a:solidFill>
              </a:rPr>
              <a:t> degree</a:t>
            </a:r>
            <a:r>
              <a:rPr lang="en">
                <a:solidFill>
                  <a:schemeClr val="dk1"/>
                </a:solidFill>
              </a:rPr>
              <a:t> incident angle.</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pic>
        <p:nvPicPr>
          <p:cNvPr id="755" name="Google Shape;755;p107"/>
          <p:cNvPicPr preferRelativeResize="0"/>
          <p:nvPr/>
        </p:nvPicPr>
        <p:blipFill>
          <a:blip r:embed="rId3">
            <a:alphaModFix/>
          </a:blip>
          <a:stretch>
            <a:fillRect/>
          </a:stretch>
        </p:blipFill>
        <p:spPr>
          <a:xfrm>
            <a:off x="2357950" y="1048750"/>
            <a:ext cx="3979250" cy="2594850"/>
          </a:xfrm>
          <a:prstGeom prst="rect">
            <a:avLst/>
          </a:prstGeom>
          <a:noFill/>
          <a:ln>
            <a:noFill/>
          </a:ln>
        </p:spPr>
      </p:pic>
      <p:pic>
        <p:nvPicPr>
          <p:cNvPr id="756" name="Google Shape;756;p107"/>
          <p:cNvPicPr preferRelativeResize="0"/>
          <p:nvPr/>
        </p:nvPicPr>
        <p:blipFill>
          <a:blip r:embed="rId4">
            <a:alphaModFix/>
          </a:blip>
          <a:stretch>
            <a:fillRect/>
          </a:stretch>
        </p:blipFill>
        <p:spPr>
          <a:xfrm>
            <a:off x="1737675" y="3683525"/>
            <a:ext cx="5314950" cy="1123950"/>
          </a:xfrm>
          <a:prstGeom prst="rect">
            <a:avLst/>
          </a:prstGeom>
          <a:noFill/>
          <a:ln>
            <a:noFill/>
          </a:ln>
        </p:spPr>
      </p:pic>
      <p:sp>
        <p:nvSpPr>
          <p:cNvPr id="757" name="Google Shape;757;p107"/>
          <p:cNvSpPr txBox="1"/>
          <p:nvPr/>
        </p:nvSpPr>
        <p:spPr>
          <a:xfrm>
            <a:off x="1341550" y="312775"/>
            <a:ext cx="6771600" cy="43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t>Second method of calculating thickness (On Sample 2)</a:t>
            </a:r>
            <a:endParaRPr b="1" sz="1900"/>
          </a:p>
        </p:txBody>
      </p:sp>
      <p:sp>
        <p:nvSpPr>
          <p:cNvPr id="758" name="Google Shape;758;p107"/>
          <p:cNvSpPr txBox="1"/>
          <p:nvPr/>
        </p:nvSpPr>
        <p:spPr>
          <a:xfrm>
            <a:off x="6701700" y="1860150"/>
            <a:ext cx="2016000" cy="7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Using the formula, we get d as </a:t>
            </a:r>
            <a:r>
              <a:rPr b="1" lang="en"/>
              <a:t>745nm</a:t>
            </a: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2700"/>
                                        <p:tgtEl>
                                          <p:spTgt spid="7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08"/>
          <p:cNvSpPr txBox="1"/>
          <p:nvPr/>
        </p:nvSpPr>
        <p:spPr>
          <a:xfrm>
            <a:off x="2923950" y="381850"/>
            <a:ext cx="3296100" cy="5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GaAs Band Gap Measurement</a:t>
            </a:r>
            <a:endParaRPr b="1" sz="2000"/>
          </a:p>
        </p:txBody>
      </p:sp>
      <p:pic>
        <p:nvPicPr>
          <p:cNvPr id="764" name="Google Shape;764;p108"/>
          <p:cNvPicPr preferRelativeResize="0"/>
          <p:nvPr/>
        </p:nvPicPr>
        <p:blipFill>
          <a:blip r:embed="rId3">
            <a:alphaModFix/>
          </a:blip>
          <a:stretch>
            <a:fillRect/>
          </a:stretch>
        </p:blipFill>
        <p:spPr>
          <a:xfrm>
            <a:off x="2714625" y="1269713"/>
            <a:ext cx="3714750" cy="2609850"/>
          </a:xfrm>
          <a:prstGeom prst="rect">
            <a:avLst/>
          </a:prstGeom>
          <a:noFill/>
          <a:ln>
            <a:noFill/>
          </a:ln>
        </p:spPr>
      </p:pic>
      <p:sp>
        <p:nvSpPr>
          <p:cNvPr id="765" name="Google Shape;765;p108"/>
          <p:cNvSpPr txBox="1"/>
          <p:nvPr/>
        </p:nvSpPr>
        <p:spPr>
          <a:xfrm>
            <a:off x="2429850" y="4178550"/>
            <a:ext cx="4284300" cy="58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There is an increase of transmittance at </a:t>
            </a:r>
            <a:r>
              <a:rPr b="1" lang="en"/>
              <a:t>900nm</a:t>
            </a:r>
            <a:r>
              <a:rPr lang="en"/>
              <a:t>. </a:t>
            </a:r>
            <a:br>
              <a:rPr lang="en"/>
            </a:br>
            <a:r>
              <a:rPr lang="en"/>
              <a:t>Therefore, estimated bandgap is 1.39eV.</a:t>
            </a:r>
            <a:endParaRPr/>
          </a:p>
        </p:txBody>
      </p:sp>
      <p:sp>
        <p:nvSpPr>
          <p:cNvPr id="766" name="Google Shape;766;p108"/>
          <p:cNvSpPr txBox="1"/>
          <p:nvPr/>
        </p:nvSpPr>
        <p:spPr>
          <a:xfrm>
            <a:off x="6781525" y="3525875"/>
            <a:ext cx="1832400" cy="3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Wavelength in nm</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